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84" r:id="rId5"/>
    <p:sldId id="259" r:id="rId6"/>
    <p:sldId id="283" r:id="rId7"/>
    <p:sldId id="288" r:id="rId8"/>
    <p:sldId id="286" r:id="rId9"/>
    <p:sldId id="28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708" autoAdjust="0"/>
  </p:normalViewPr>
  <p:slideViewPr>
    <p:cSldViewPr>
      <p:cViewPr>
        <p:scale>
          <a:sx n="66" d="100"/>
          <a:sy n="66" d="100"/>
        </p:scale>
        <p:origin x="7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950" dirty="0" smtClean="0"/>
              <a:t>Marital Conflict with</a:t>
            </a:r>
            <a:r>
              <a:rPr lang="en-US" sz="1950" baseline="0" dirty="0" smtClean="0"/>
              <a:t> Healthy Couples</a:t>
            </a:r>
            <a:endParaRPr lang="en-US" sz="1950" dirty="0"/>
          </a:p>
        </c:rich>
      </c:tx>
      <c:layout>
        <c:manualLayout>
          <c:xMode val="edge"/>
          <c:yMode val="edge"/>
          <c:x val="0.12105597791655354"/>
          <c:y val="4.8387096774193547E-2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9100529100529099E-2"/>
          <c:y val="0.18938991877983755"/>
          <c:w val="0.6383345831771029"/>
          <c:h val="0.7673029946059891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Marital Conflict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Perpetual: 69%</c:v>
                </c:pt>
                <c:pt idx="1">
                  <c:v>Solvable: 31%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69</c:v>
                </c:pt>
                <c:pt idx="1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717056201308174"/>
          <c:y val="0.37854640709281417"/>
          <c:w val="0.36695642211390245"/>
          <c:h val="0.3653679707359414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8941-CE97-47D2-AC7F-E52D781F1254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CA2984-6FD3-4EAC-BD63-363512FE6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8941-CE97-47D2-AC7F-E52D781F1254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2984-6FD3-4EAC-BD63-363512FE6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8941-CE97-47D2-AC7F-E52D781F1254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2984-6FD3-4EAC-BD63-363512FE6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8941-CE97-47D2-AC7F-E52D781F1254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CA2984-6FD3-4EAC-BD63-363512FE6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8941-CE97-47D2-AC7F-E52D781F1254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2984-6FD3-4EAC-BD63-363512FE6F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8941-CE97-47D2-AC7F-E52D781F1254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2984-6FD3-4EAC-BD63-363512FE6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8941-CE97-47D2-AC7F-E52D781F1254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5CA2984-6FD3-4EAC-BD63-363512FE6F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8941-CE97-47D2-AC7F-E52D781F1254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2984-6FD3-4EAC-BD63-363512FE6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8941-CE97-47D2-AC7F-E52D781F1254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2984-6FD3-4EAC-BD63-363512FE6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8941-CE97-47D2-AC7F-E52D781F1254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2984-6FD3-4EAC-BD63-363512FE6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8941-CE97-47D2-AC7F-E52D781F1254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2984-6FD3-4EAC-BD63-363512FE6F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44D8941-CE97-47D2-AC7F-E52D781F1254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CA2984-6FD3-4EAC-BD63-363512FE6F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267200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B0F0"/>
                </a:solidFill>
                <a:latin typeface="Baskerville Old Face" pitchFamily="18" charset="0"/>
              </a:rPr>
              <a:t>Essential Characteristics of a</a:t>
            </a:r>
          </a:p>
          <a:p>
            <a:pPr algn="ctr"/>
            <a:r>
              <a:rPr lang="en-US" sz="4400" dirty="0" smtClean="0">
                <a:solidFill>
                  <a:srgbClr val="00B0F0"/>
                </a:solidFill>
                <a:latin typeface="Baskerville Old Face" pitchFamily="18" charset="0"/>
              </a:rPr>
              <a:t> Healthy Marriage</a:t>
            </a:r>
          </a:p>
        </p:txBody>
      </p:sp>
      <p:sp>
        <p:nvSpPr>
          <p:cNvPr id="72706" name="AutoShape 2" descr="https://encrypted-tbn3.gstatic.com/images?q=tbn:ANd9GcQRMFd7FkaDHQeqETIVj9j37Gx93RHBgdVxyeh0JZQJPblhWrHvwq1GzCj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88" name="Picture 4" descr="https://encrypted-tbn2.gstatic.com/images?q=tbn:ANd9GcThMDRujIms42DuLU1KntrTbmvyGFcWIO6LoXQVP7It3BCHhnT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28600"/>
            <a:ext cx="55626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en-US" sz="3800" dirty="0" smtClean="0">
                <a:solidFill>
                  <a:srgbClr val="0070C0"/>
                </a:solidFill>
              </a:rPr>
              <a:t>Take a moment to stop &amp; think</a:t>
            </a:r>
            <a:endParaRPr lang="en-US" sz="3800" dirty="0">
              <a:solidFill>
                <a:srgbClr val="0070C0"/>
              </a:solidFill>
            </a:endParaRPr>
          </a:p>
        </p:txBody>
      </p:sp>
      <p:sp>
        <p:nvSpPr>
          <p:cNvPr id="72706" name="AutoShape 2" descr="https://encrypted-tbn3.gstatic.com/images?q=tbn:ANd9GcQRMFd7FkaDHQeqETIVj9j37Gx93RHBgdVxyeh0JZQJPblhWrHvwq1GzCj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2" descr="http://eaglerising.com/wp-content/uploads/2014/05/marri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143000"/>
            <a:ext cx="3200400" cy="260032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04800" y="838200"/>
            <a:ext cx="5943600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/>
              <a:t> </a:t>
            </a:r>
          </a:p>
          <a:p>
            <a:endParaRPr lang="en-US" sz="2300" b="1" dirty="0" smtClean="0"/>
          </a:p>
          <a:p>
            <a:r>
              <a:rPr lang="en-US" sz="3600" b="1" dirty="0" smtClean="0">
                <a:latin typeface="Bradley Hand ITC" pitchFamily="66" charset="0"/>
              </a:rPr>
              <a:t>What is love?</a:t>
            </a:r>
          </a:p>
          <a:p>
            <a:endParaRPr lang="en-US" sz="3600" b="1" dirty="0" smtClean="0">
              <a:latin typeface="Bradley Hand ITC" pitchFamily="66" charset="0"/>
            </a:endParaRPr>
          </a:p>
          <a:p>
            <a:r>
              <a:rPr lang="en-US" sz="3600" b="1" dirty="0" smtClean="0">
                <a:latin typeface="Bradley Hand ITC" pitchFamily="66" charset="0"/>
              </a:rPr>
              <a:t>What makes for a good marriage?</a:t>
            </a:r>
          </a:p>
          <a:p>
            <a:endParaRPr lang="en-US" sz="3600" b="1" dirty="0">
              <a:latin typeface="Bradley Hand ITC" pitchFamily="66" charset="0"/>
            </a:endParaRPr>
          </a:p>
          <a:p>
            <a:r>
              <a:rPr lang="en-US" sz="3600" b="1" dirty="0" smtClean="0">
                <a:latin typeface="Bradley Hand ITC" pitchFamily="66" charset="0"/>
              </a:rPr>
              <a:t>How is it that marriages succeed or fail?</a:t>
            </a:r>
          </a:p>
          <a:p>
            <a:endParaRPr lang="en-US" sz="23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rgbClr val="7030A0"/>
                </a:solidFill>
              </a:rPr>
              <a:t>A theology of marriage</a:t>
            </a:r>
            <a:endParaRPr lang="en-US" sz="48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4708525"/>
          </a:xfrm>
        </p:spPr>
        <p:txBody>
          <a:bodyPr>
            <a:noAutofit/>
          </a:bodyPr>
          <a:lstStyle/>
          <a:p>
            <a:pPr indent="0">
              <a:buNone/>
            </a:pPr>
            <a:endParaRPr lang="en-US" sz="2000" b="1" dirty="0" smtClean="0">
              <a:latin typeface="Baskerville Old Face" pitchFamily="18" charset="0"/>
            </a:endParaRPr>
          </a:p>
          <a:p>
            <a:pPr indent="0" algn="ctr">
              <a:buNone/>
            </a:pPr>
            <a:r>
              <a:rPr lang="en-US" sz="2200" b="1" dirty="0" smtClean="0">
                <a:latin typeface="Baskerville Old Face" pitchFamily="18" charset="0"/>
              </a:rPr>
              <a:t>“TO BE LOVED BUT NOT KNOWN IS COMFORTING BUT</a:t>
            </a:r>
          </a:p>
          <a:p>
            <a:pPr indent="0" algn="ctr">
              <a:buNone/>
            </a:pPr>
            <a:r>
              <a:rPr lang="en-US" sz="2200" b="1" dirty="0" smtClean="0">
                <a:latin typeface="Baskerville Old Face" pitchFamily="18" charset="0"/>
              </a:rPr>
              <a:t>SUPERFICIAL. TO BE KNOWN AND NOT LOVED IS OUR</a:t>
            </a:r>
          </a:p>
          <a:p>
            <a:pPr indent="0" algn="ctr">
              <a:buNone/>
            </a:pPr>
            <a:r>
              <a:rPr lang="en-US" sz="2200" b="1" dirty="0" smtClean="0">
                <a:latin typeface="Baskerville Old Face" pitchFamily="18" charset="0"/>
              </a:rPr>
              <a:t>GREATEST FEAR. BUT TO BE FULLY KNOWN AND TRULY</a:t>
            </a:r>
          </a:p>
          <a:p>
            <a:pPr indent="0" algn="ctr">
              <a:buNone/>
            </a:pPr>
            <a:r>
              <a:rPr lang="en-US" sz="2200" b="1" dirty="0" smtClean="0">
                <a:latin typeface="Baskerville Old Face" pitchFamily="18" charset="0"/>
              </a:rPr>
              <a:t>LOVED IS, WELL, A LOT LIKE BEING LOVED BY GOD. IT</a:t>
            </a:r>
          </a:p>
          <a:p>
            <a:pPr indent="0" algn="ctr">
              <a:buNone/>
            </a:pPr>
            <a:r>
              <a:rPr lang="en-US" sz="2200" b="1" dirty="0" smtClean="0">
                <a:latin typeface="Baskerville Old Face" pitchFamily="18" charset="0"/>
              </a:rPr>
              <a:t>IS WHAT WE NEED MORE THAN ANYTHING. IT</a:t>
            </a:r>
          </a:p>
          <a:p>
            <a:pPr indent="0" algn="ctr">
              <a:buNone/>
            </a:pPr>
            <a:r>
              <a:rPr lang="en-US" sz="2200" b="1" dirty="0" smtClean="0">
                <a:latin typeface="Baskerville Old Face" pitchFamily="18" charset="0"/>
              </a:rPr>
              <a:t>LIBERATES US FROM PRETENSE, HUMBLES US OUT OF</a:t>
            </a:r>
          </a:p>
          <a:p>
            <a:pPr indent="0" algn="ctr">
              <a:buNone/>
            </a:pPr>
            <a:r>
              <a:rPr lang="en-US" sz="2200" b="1" dirty="0" smtClean="0">
                <a:latin typeface="Baskerville Old Face" pitchFamily="18" charset="0"/>
              </a:rPr>
              <a:t>OUR SELF-RIGHTEOUSNESS, AND FORTIFIES US FOR ANY</a:t>
            </a:r>
          </a:p>
          <a:p>
            <a:pPr indent="0" algn="ctr">
              <a:buNone/>
            </a:pPr>
            <a:r>
              <a:rPr lang="en-US" sz="2200" b="1" dirty="0" smtClean="0">
                <a:latin typeface="Baskerville Old Face" pitchFamily="18" charset="0"/>
              </a:rPr>
              <a:t>DIFFICULTY LIFE CAN THROW AT US.”</a:t>
            </a:r>
          </a:p>
          <a:p>
            <a:pPr indent="0" algn="ctr">
              <a:buNone/>
            </a:pPr>
            <a:endParaRPr lang="en-US" sz="2200" b="1" dirty="0" smtClean="0">
              <a:latin typeface="Baskerville Old Face" pitchFamily="18" charset="0"/>
            </a:endParaRPr>
          </a:p>
          <a:p>
            <a:pPr indent="0">
              <a:buNone/>
            </a:pPr>
            <a:endParaRPr lang="en-US" sz="2000" b="1" dirty="0" smtClean="0">
              <a:latin typeface="Baskerville Old Face" pitchFamily="18" charset="0"/>
            </a:endParaRPr>
          </a:p>
          <a:p>
            <a:pPr indent="0">
              <a:buNone/>
            </a:pPr>
            <a:r>
              <a:rPr lang="en-US" sz="1800" b="1" dirty="0" smtClean="0">
                <a:latin typeface="Baskerville Old Face" pitchFamily="18" charset="0"/>
              </a:rPr>
              <a:t>― TIMOTHY KELLER, THE MEANING OF MARRIAGE:</a:t>
            </a:r>
          </a:p>
          <a:p>
            <a:pPr indent="0">
              <a:buNone/>
            </a:pPr>
            <a:r>
              <a:rPr lang="en-US" sz="1800" b="1" dirty="0" smtClean="0">
                <a:latin typeface="Baskerville Old Face" pitchFamily="18" charset="0"/>
              </a:rPr>
              <a:t>FINDING HAPPINESS IN YOUR MOST PROFOUND</a:t>
            </a:r>
          </a:p>
          <a:p>
            <a:pPr indent="0">
              <a:buNone/>
            </a:pPr>
            <a:r>
              <a:rPr lang="en-US" sz="1800" b="1" dirty="0" smtClean="0">
                <a:latin typeface="Baskerville Old Face" pitchFamily="18" charset="0"/>
              </a:rPr>
              <a:t>RELATIONSHIP</a:t>
            </a:r>
          </a:p>
          <a:p>
            <a:pPr indent="0">
              <a:buNone/>
            </a:pPr>
            <a:endParaRPr lang="en-US" sz="2000" b="1" dirty="0">
              <a:latin typeface="Baskerville Old Face" pitchFamily="18" charset="0"/>
            </a:endParaRPr>
          </a:p>
        </p:txBody>
      </p:sp>
      <p:sp>
        <p:nvSpPr>
          <p:cNvPr id="72706" name="AutoShape 2" descr="https://encrypted-tbn3.gstatic.com/images?q=tbn:ANd9GcQRMFd7FkaDHQeqETIVj9j37Gx93RHBgdVxyeh0JZQJPblhWrHvwq1GzCj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339" name="Picture 3" descr="http://www.stpeterslist.com/wp-content/uploads/2012/02/Banner-Marri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181600"/>
            <a:ext cx="24384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rgbClr val="FFFF00"/>
                </a:solidFill>
              </a:rPr>
              <a:t>“the love lab”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4708525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en-US" sz="2400" b="1" i="1" dirty="0" smtClean="0">
                <a:latin typeface="Baskerville Old Face" pitchFamily="18" charset="0"/>
              </a:rPr>
              <a:t>From a 15 minute observation of the couple,  they could predict marital dissolution with 94% accuracy.</a:t>
            </a:r>
          </a:p>
          <a:p>
            <a:pPr indent="0">
              <a:buNone/>
            </a:pPr>
            <a:endParaRPr lang="en-US" sz="2400" b="1" i="1" dirty="0" smtClean="0">
              <a:latin typeface="Baskerville Old Face" pitchFamily="18" charset="0"/>
            </a:endParaRPr>
          </a:p>
          <a:p>
            <a:pPr marL="800100" indent="-457200">
              <a:buFont typeface="+mj-lt"/>
              <a:buAutoNum type="arabicPeriod"/>
            </a:pPr>
            <a:r>
              <a:rPr lang="en-US" sz="2400" b="1" dirty="0" smtClean="0">
                <a:latin typeface="Baskerville Old Face" pitchFamily="18" charset="0"/>
              </a:rPr>
              <a:t>Studied over 3000 couples for a twenty year period </a:t>
            </a:r>
          </a:p>
          <a:p>
            <a:pPr marL="800100" indent="-457200">
              <a:buFont typeface="+mj-lt"/>
              <a:buAutoNum type="arabicPeriod"/>
            </a:pPr>
            <a:endParaRPr lang="en-US" sz="2400" b="1" dirty="0" smtClean="0">
              <a:latin typeface="Baskerville Old Face" pitchFamily="18" charset="0"/>
            </a:endParaRPr>
          </a:p>
          <a:p>
            <a:pPr marL="800100" indent="-457200">
              <a:buFont typeface="+mj-lt"/>
              <a:buAutoNum type="arabicPeriod"/>
            </a:pPr>
            <a:r>
              <a:rPr lang="en-US" sz="2400" b="1" dirty="0" smtClean="0">
                <a:latin typeface="Baskerville Old Face" pitchFamily="18" charset="0"/>
              </a:rPr>
              <a:t>4 primary longitudinal studies</a:t>
            </a:r>
          </a:p>
          <a:p>
            <a:pPr marL="800100" indent="-457200">
              <a:buFont typeface="+mj-lt"/>
              <a:buAutoNum type="arabicPeriod"/>
            </a:pPr>
            <a:endParaRPr lang="en-US" sz="2400" b="1" dirty="0" smtClean="0">
              <a:latin typeface="Baskerville Old Face" pitchFamily="18" charset="0"/>
            </a:endParaRPr>
          </a:p>
          <a:p>
            <a:pPr marL="800100" indent="-457200">
              <a:buFont typeface="+mj-lt"/>
              <a:buAutoNum type="arabicPeriod"/>
            </a:pPr>
            <a:r>
              <a:rPr lang="en-US" sz="2400" b="1" dirty="0" smtClean="0">
                <a:latin typeface="Baskerville Old Face" pitchFamily="18" charset="0"/>
              </a:rPr>
              <a:t>Prediction about marital dissolution was based on 3 measurement domains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2200" b="1" dirty="0" smtClean="0">
                <a:latin typeface="Baskerville Old Face" pitchFamily="18" charset="0"/>
              </a:rPr>
              <a:t>Interactions of the couple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2200" b="1" dirty="0" smtClean="0">
                <a:latin typeface="Baskerville Old Face" pitchFamily="18" charset="0"/>
              </a:rPr>
              <a:t>Perception of each partner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2200" b="1" dirty="0" smtClean="0">
                <a:latin typeface="Baskerville Old Face" pitchFamily="18" charset="0"/>
              </a:rPr>
              <a:t>Physiology of each partner</a:t>
            </a:r>
          </a:p>
          <a:p>
            <a:pPr marL="1200150" lvl="1" indent="-457200">
              <a:buNone/>
            </a:pPr>
            <a:r>
              <a:rPr lang="en-US" sz="2200" b="1" dirty="0" smtClean="0">
                <a:latin typeface="Baskerville Old Face" pitchFamily="18" charset="0"/>
              </a:rPr>
              <a:t>				</a:t>
            </a:r>
            <a:r>
              <a:rPr lang="en-US" sz="1800" b="1" dirty="0" smtClean="0">
                <a:latin typeface="Baskerville Old Face" pitchFamily="18" charset="0"/>
              </a:rPr>
              <a:t>(</a:t>
            </a:r>
            <a:r>
              <a:rPr lang="en-US" sz="1800" b="1" dirty="0" err="1" smtClean="0">
                <a:latin typeface="Baskerville Old Face" pitchFamily="18" charset="0"/>
              </a:rPr>
              <a:t>Gottman</a:t>
            </a:r>
            <a:r>
              <a:rPr lang="en-US" sz="1800" b="1" dirty="0" smtClean="0">
                <a:latin typeface="Baskerville Old Face" pitchFamily="18" charset="0"/>
              </a:rPr>
              <a:t>, 2008)</a:t>
            </a:r>
          </a:p>
          <a:p>
            <a:pPr indent="0" algn="ctr">
              <a:buNone/>
            </a:pPr>
            <a:endParaRPr lang="en-US" sz="2200" b="1" dirty="0" smtClean="0">
              <a:latin typeface="Baskerville Old Face" pitchFamily="18" charset="0"/>
            </a:endParaRPr>
          </a:p>
          <a:p>
            <a:pPr indent="0">
              <a:buNone/>
            </a:pPr>
            <a:endParaRPr lang="en-US" sz="1800" b="1" dirty="0" smtClean="0">
              <a:latin typeface="Baskerville Old Face" pitchFamily="18" charset="0"/>
            </a:endParaRPr>
          </a:p>
          <a:p>
            <a:pPr indent="0">
              <a:buNone/>
            </a:pPr>
            <a:endParaRPr lang="en-US" sz="2000" b="1" dirty="0">
              <a:latin typeface="Baskerville Old Face" pitchFamily="18" charset="0"/>
            </a:endParaRPr>
          </a:p>
        </p:txBody>
      </p:sp>
      <p:sp>
        <p:nvSpPr>
          <p:cNvPr id="72706" name="AutoShape 2" descr="https://encrypted-tbn3.gstatic.com/images?q=tbn:ANd9GcQRMFd7FkaDHQeqETIVj9j37Gx93RHBgdVxyeh0JZQJPblhWrHvwq1GzCj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18" name="AutoShape 2" descr="data:image/jpeg;base64,/9j/4AAQSkZJRgABAQAAAQABAAD/2wCEAAkGBhIRERUUExIVFBIWGBgZFxgYFRsdGBshGxkYFhcXHRYXGygfGB0kGh8bHy8iIycpLC0uGB4yODAqNyYrLikBCQoKDgwOGg8PGiwkHyQtKikvKSosLCwsKSwpLCwsLyksLCwsKSksKSwsKS8sLCwsLCwpLCwsLCwsLC4tLCwsLP/AABEIAJ4AyAMBIgACEQEDEQH/xAAcAAACAwEBAQEAAAAAAAAAAAAFBgADBAcCAQj/xABAEAACAgAEBQIDBgQEBQMFAAABAgMRAAQSIQUGEzFBIlEyYXEHI0JSgZEUYpKhM3KCwSRTorHRFWPwNIOTsuH/xAAaAQACAwEBAAAAAAAAAAAAAAAAAgEDBAUG/8QAMBEAAgIBAQUGBQQDAAAAAAAAAAECEQMhBBIxQVEFE2GRwfAicYGhsRQyQtEGUvH/2gAMAwEAAhEDEQA/AO44mJiYAJiYmBnG+OpllFjVIbKoCBsPiYsdkQeWPuPJAwJWATxnnzyIyqzUW2X5/wDz/fCKOZM7mCTG6RpuNQWlv2XUC8le/wB2LxtTh2Zlj9ebMm96ZIEKeQR6aeiCR8V74SU4xdNjqEnqOccgYWDYOPWF3lriDqzQTjRL8Sb2rgBQ7I9An1blSAw1eQQcMWGTvgI1RMTExMSBMTGTNcXhiDGSVE0AFrYDSGNKSLsAnGkSCgbFHtv3vtgA9YmPCzKSQCCVqx5Fixf6Y94AJiYmKJM4okWP8bBmA9gtAk+wsgfrgAvxm4jnlgiaR70qLodz4AHzJoD64sy+ZWRQym1PY+/zHy+eFXivOOVkSWN1kKg0unTb6SSzrbUoRlu3runfUASwDUXFm16GCK0aCSc6vTGG1aFBNaj6SSdgAt+RgLmvtDjR5V6TMq6REyupWZmAKqD2XUDamyDTeRWPfFMlLPl55Mm0TvOyF45VsEKixvC2/pah2NEGxYuwlcJ4J1Ouki9MgCNkN6hTCWGQqQGV1cEFtw49QYnUxSct1WPGNnSf/XwYoJlU9KUqrXs6FzpWx22f0kfO/G+nhXEDL1AwAeKRo2rsaplP6qVP1vCxl+LpAskMsTsvUEsAVaQgkSEGQ+hAkoa9RFDT7jGrhPMxfK5nMDLiPSXZTrLJKwWgQxVbGoBbAr2JxKkmQ4tDZiY4u3NOYfQ0k7jRLIyn8VK3TBWNa6jySelITfpu9jeG/kLiGYZnBj/4ca2d2kZ2ElqNCuSQ1ANqA7MO9kqopJg4tDziYzLxCMsihgTIpZPZgKJo/Qg/T6YmGFNOJiYz8QzPTid6vQrNX0BNYAA2e5vQMywjqldmcN92puglrbM97BVH6ijS9mJeuk85cs40otoAqGl0VHZBA1awWL/FY7gYnFWeIbvrkYmR2+GywaJTY3CrGsp9wAg+eAiRMsZdfQbY6DYQrHTqCnhvWAL3qga2qtzptDqOljAWSJQooUKAvc//ANPv88FuH5g6BqUqPcla/wC+ECaHNzQDMRZmdVCnqMukRhvyqhQ6+4HvZrGngXN0yhFnZJ0oOCgjSQ+CjhiFtTuQtHfftRzd2y/fQ757MLqiphrWWMr87OhqPY+lj2wzY5FDzS4eISpG0ZmQiRAY5ABKtNNARpYBbtkJojsN8dYgzCuoZGDKexUgg/qMaMSaRTkduyrNZsq8SgD7xiN/ACsx+p2/vgZx15czlJBlq1kulMB6gpZHUWaBNbX/AGuxt4tlGbpunxxOHA/MKKOv1Ksa+YGM+RjkieZNNq7NLCxurYW0bVupD2fo3uDi0rOTx8JkdmB1KdkcIpDKV7MA9MrAaWaF7VwLRthh65bzJSJcrmVHTf0RkE6Vbf7oHuqmtUZ7j4dio1C81lOJmVJZ8vbLYdsusbak3+7IMisVvcWCQRt3N+peMZZrjkcqTs6FHEq9mDaAupSNmVq7gEE4ztyhLwL1FTXiG5EkU9QsTPlHVWa66sDUfWBsSFJbts8ZIrURhtwu8qZtc3AJiwZnjEUwqjqQsGtTRUnUTR8EYYsaCgmAvFOGyl55Iz63yxjT3VwXZT+pYf0DBrEwAIvNDvlxk5IUbXHE1R210giJXSvnTqB2Pf6YTszwV2TXBIJPWgINrrbSoi+AlnTu4QaLL6iaWg+c+54RnLaFZphIzALVhAtS/EQKNoO/cqfGMXJUKzyuQghTLsdMemmLyJYlbbTspYAW27MTQ04pkm5UXqNQ3qLeV8vPkV0y9NesQsUQVRI7+XOgkKoQbizQX8NUSHOMAU5eYbP1REx90kBBU+9OFYexH1x9HAZes5VmBYU+akcNMVO5jhRQFhX50N99LGiMfOkB/wCGy8UbFLeQhJAhHSChbkY2BrcEkWTXzOIzzjixSlLgkVxtyRhzK65FBUOkQjdlItdU0wgiLKdiFUSvR2vSfAxt5kzjGAI4e2zdFQpYiON+pdAWV0qp2/Nj7yHlHDZrqBtOuNArS9WisYY1IQDXqXY9iD74wc1P15pJCYjFl1KKrxF7YeqQgh10W2iMEb2u2Ms9rhi2ZZetUubv5WPTlMrzIefXHHI7PQuNYyaU0afsyFh2bUp3te2DXCeLzQ+iTLiOBI/SEiZNJXSEjUFir6roBSDY7b4LctcKOXy6oxuQ20hsn1NuRqYksF+EE70owTaMGiRZHb5eMbMcN1CTlvC7k8i6DIw/jiGuSuyjpshW/YswUe+knxiYYwoxMWiH3GHjOYKQsRC0+1GNasg7HYncV3814ONksgUEk0ACST2AG5OEHM8zZich0doIzuijRq0/hd9ancjfSKAujZwspKIFHEOk8WstI6JGolEdCZDGGQ6onpgrq5HawQPfa1IFdNDJpUxi1vt1GkYi+xpdIB/lGAqcwy5t4YswISVaMtKqlXenrQRdKOoouiQbGwweRJJI8vNAuv7voypqo6o2K6gdxqDa7B7g/IYqnG7riXQdVYNzfKhihf71RAQC5MjR/DRDGjRIAG9+MeOA8txJlpUMd/cuAGT4bUsCpYXd73sbAxXxbNyB3eTLtNopf8dEjjJF6V1UG2Itz3JNbAYwPzI0YCRxzwRtUbI0RcAMafRKthfTfw2PYYWnXEm10PnCXX+Lgc9KOCCIMY/XrcmMqUCP5LksSbHz9+k8ocKbL5e3ZtUjGVkJ9MerfQooUB8/N45pzdzdmMuYjl2EJliWQFkDPoEhjijGoEKa1yH/AD14wF5j+0jiE7JplMC9IKyxt8TU1sbUEaq7eNu+L48NSl8Rv4d9p+ezcjjL5dCASVURvIxXYhmYSKB3HYecb5efuIQrqmyBKiu0cyeffTIB+uOfcHzMuVdjleorAaWKMx2BC2V6bAWV/thg4Z9pOcSUdab7tWTqdRErSXVH9SIrIQGvcHthiBj5c+2KHNZxMo0DxSSfCQ6ut0TpNUV2B8fti/nHIdLMrKNknGlvbqILU/Vo7H/2l98L8n2s5D+KM0fDw8i6lWYGNZCvYmmGoX8zdH9MGX5zi4pk8yFieF4E6wLldNxnUKZSfIr6E4WStUXYMnd5FInK/FUy2Zk6jBY5Yw1m/jiIXYDuzI4FDc9MYMZzmySRtGWjZR5llgfSfkqErfzLMoHs3hOkYM+XcbgyrW9WJFZBv4BsXW9Xgzms4kYsyWqglmVLVANvSieew89/mMcvPtWTHUIeZr2zElmb66n2TiGadhrz2hhdaE6Q28lXVgT8yxHsuCnDechDaZ2RBVFZwKiYH85FiJwe90p2IrcAE+YKtrYSRgd3eKNCL8l0tAPcSKP83jHriGcBeFTJEzFh2CmwCGYgGz/hhyQCQKG9kYojtObHP4tfB/8ADK4InHc+s2blcMDGgSNWB2oDqOb9rbv/ACjDFyxpyvD+vJfrBnehv6t1H6JpX9Mc/wCEZbqQrEtDqzPFSgDSHlYOKGwITUa8YeftA4WZoUjRSF9RaQyMkMKILMjBCNTDso+p203jr43dyNO0tRx48a6X5+2L2a57zM0yPlllhSzrSZQysKNHQAGQk1uGrc4u5Z4hmMxLI08olMaqgITTpLszsvzoCPci/e8KeU4TmwJBEisEcKVZBGdPT6gvUx3IK3ZY24G1FsHuBZsZfIZnMFStNKwXSQbRFjVSp3vWKxwe18mV4HC/3NL736BCONaria+E/aAsKOOkQrnMOsjHZntjEulRYVlAFn2HuDjVwzhsc38LGjiWPX1XcNYcxHWzsfxEzFduwvCllYCkaKwsABfHcLV6St3Y+f0O2D32eZsw5tcu16Gik6IPxJTCVwT2dfAIqtIBuwcX93308Mb0g+HWlp9VS+4uTHuRclzOoDH3ExMd0wkxMTEwAAOeMwVybqNjKVj/AEc0/wD0asJs0hUMxYKq796AA3P02wf5+zS68urMFVepMxJoekCNL/Vyf9OEfjj64tJLuNUZKAN2LoAZDtpWt9J7+xwj/cuHLl436fckkOV0pG0gO4CyfISFjXiiHZNz2Iwy8t8WMUvTkJ0yOvUHb1tQSZf5JSAGH4Xv82MeZjLqyldmWj389+/t3/TAbNid0R2QKE2bUPWSVp2NH0xlu/c16hWlcV1qpKl9fBDXyOg8T4ZruT1Rysu5U2poLXpNqfPf3wG4nwsZcGUdNZANEJWJULPKChLBDuVHq7DAvIc7zx+mMdeJVX1urB03GpCUB6lUVLBQSRdGrPyPPNmXEssiuVJVdBPTHpUawN9TEVZJ23oDe3lS1rX5eBGvA2cHMWamXKZ6CGdUWsvLo0uKVWMbAGt1GxWgdBsdr51zhlY4+KTRxRiOJZEQKoO3+H2F+bJ273h+5ZAOay3gySvIL/KkTBf+mj+uDvO+TheWECKM5gspElAONyqAvpJ0n12N7CEecNenvqRWpyriPDJoTUkZV2thoJaRQX1KG0A6CQTQPaj74H5wM0MlB2alDelr+MyMx1CzpRLJw5tlYXdZWiserU15iMv4DMViKk2Pi22wX5bmyMJUmBpZQhViJ1lX1WHAieQNVErut1+uJW9/JEuuRypJQyAb2HLbgihTDyPOofth75Ej/wCBzVXrmaGOOhdtrkl/YKdRPsDhkzXL3ApDbwnLE+6zQD99k/vj1neXostHD/Bq0uUDMZOm5lYFumNdAlnXphkpbIDHY3hMrag3FWyFxF3MxCOGRCWVYZNm/EEWRXVvl92f7YPcSK9SC6EdOzIPhuNQVB/NpLA79iowLz56zawwK5rLBlINgFR02r+tf2xs5bUZklmYOmlY09gHRXlBJ+N2YjUx8ihQGOUlvuE3437+Z0sr3owl4V5HrI87wRSEyOxhfZJApJ1eY9KC3HsQD5B8HE5r4/k8vCyqqRTsFYEIsZjb/ETqOB6W/l3Pq3ABvFXMvBCWjDzySxw6QqUKQagydSVVJVQR4Us217DVjJzBD/EiUwzIFeNZJgiq51oyx6NVWOoCtDyVY15xuqH0MjcqN3J+XEvE2Kio0BnXbZrUQgj5hjID7aF98O3OQvJTDvqULXvqZVK/Ug1+uFjlePTnYY0rRHFPuB3XVGnv21qCPocb+cM7KkhLRydGNA6MsZePV6tbvpINotaV2HqJ3NaZ2eV4U0hJvelqImWzU+bzLNmWSRcvIU6SE6Npui05H4mDlaBqhRW9wD2bXXkpL/JmpK92uUL+wDH9BinhvC2E1yq8Amk1qNFRysnqtoydUUh3YK5cbFhRx8zMxGQloAaYXW/GqVm//VDd/wA3yxxe19Y40v8AZev9l+PSwVC7htD+pqUirApX0k0wDBg+qwR2qibwa5Ayxkz9gemCG/mploKp/wBOr+jAPiPEk6jyq2qNTpQqNRei5LAL3tnJFXtow/fZjlQMmZCtSzSyNJffZiqL8tKBRXg3jp4ILvXXIfNN93T4sb8TExMdEwExMTEwAc85vh6nELv0xQIAKv1O8h1foo2/zE+2F3irBRHEnqYuhYX2BkBLGjepiKHvuewwf5uQrnJzvvFCRQvzIt15Nj/zthbVbChCqaWDUqtNKzDe2ZSBv2P/AHG2Ec9zW9L6eHUmg1TWPSKoXY/cYpnlCoSTGKsiyAOx9z8hjEcy7bvA6laFhQ6/UIj6q+VWMV5fMg3onhv5QOSK96e1/WsTdK9P49er9APfAJIulQNtpBbcWdl3FN27V27HGnORIIyEUAua2FWXYKx+teTgbk2BTRI421KCsNg073sUbT48+a2rHjOiHQipKeprUL6QHG/q0jSDqrt38YLpXb+9cGvTyAYeVhqz0BtS1zOa7BERohX8odwPmSTjzneJdfiCzBG6YLGOQN6THFFIRaA2LdmYEg7FaPuI/hHHpj9LMjJOwHwo+ioQfFKtfIEnuwxunzKhyAw9OXzVC/PTFCx2sXQ2ND5YVPkur9feoGzh8elIRbCo470lD3W90b1ebsY3ZmRZAVKK4G3rQ96/mFEfMYGzRSA7E0AK1RK6jSoXYgh1PfbfztjRkcixssqWwNsmpb+oY7ecdpLqVFUHDlU+hWhNDeKVl3rcUD2G3cb4q4eh/icqympTNKC4AVmRZEj0voAEgot8QwU/gREpcuxRENqxsberVZGomrHfFPLmVvOZdG+KKEM3+ZtUkl/6njxl2ndpUhogiV2ieCGYFMxGXVgdg/UVpHePw6a0B1DsWohe2CPK8qwiWMADpM7gDysmqQH+rWv+nDLz+n/DI1fBNCfpbaD/AGbCFxHiT5WWKZI+pdxyJdEr8YK+NSsNgdjqYebxx3iUPhXzOthXebO+qf8AQicT+0o/xEheEuQfQRM8bIfxFdNjc+SDt9cOWUzjxxqzCRhMRI6qxlZVViiLcjLbNKSAfaIbeMVTcFyj2RPlFRxdZhFWQAjYWyFvhoBkIsV3O+CXB8oWzmVXcwuyKLGn/A1Tq+k7gyNrbT3HpHjDySmt1CJWpO7X49ONfc6Jyzwhog8kihZJCoC6tWhEGmOPUNvzMa2tz3wQ4vwqPMxNFJelq7GiCCGUg+CCAf0xsxn4hlerE8etk1qy60NMtgjUp8Edxi+MVCKiuBz7OXcc4dJw/Q38Us6FgjjfUsiXJG7AyNVlSpqgCRQFnG7I5PVw4g/EVnYfW5Al/QAYDNwvKR61zGYVDHJIShVkPpY05QsxYker07HUN8NHLcuqCiukiSVWU76fvGOk/MAgH53jzXb093HBrlL0ZrwrqKo4dl8t0JxFMsTMQXeUmQ9VQqlISbrUbNAHft4x0HkPQIJFjOpFmfSdtwwWQGxtvqwocs8KXQmr19SBLZt2ZGBC7/hKEUCtWrre4vDbyNlljGZQXYzDMfY6443sDwDd19cN2dtPfbZK3ruv5Va+eqFyqoWM+JiYmPSmUmJiYmABb5q5aecpLCVE6ArTGlkUm9JYAlSDuDR7sCN9kSTi4AIkimiCkhzo1IpU0wLR2AAfp9MdfOOd8z8P6eacaQRL97GWFqG2WTbyQab/AFjEO9GuK+xIJXi8Tio5Uc1suoavkoUm7+vnGPN8QRqEuVfftrRbr637+xwq8y8ZWVzGLYEkGVgC8h22Vj8KX2Ar37YyozxEATS/loTSBVPcbg2T4rv2oDD48NrT35U/UhsasvmYxIFyrdEagHDqWQs/wqIwbBPcuGUDYbk0CapmZ4yOnGQJBpcSEI3TYajTDUBYK+exwlQNMH1dRgDdk+t7IqwzNrAoURqHjbDlwHmLSiRAo4RFUagVcBRVlI/W197CHzvirJgnDX35jxcXxCvDuAqiATP1BuzD4Y+5ZmIBtvO7GtuwwMz+UkbWomXpGjGLQwhTaKzCKP0KS/qZu/vttbnpJ8yhAdDGPiWGzGe+zlSZq80wUbYWFygiNIUBAYMPSVIZDGAdDBbJaxqOxAu8VqEn8Teo7nHgkMEfEAFDGPNQb6SI5OoikEhgRMpUAEEHcY2w8f3pcxCxAB0yo0JIPb7wFozfy2wrxq6O79Q9RmLs3UOpjrA1aEq+x7Bh8sbcvHmErqBKY0TmAqEiz2KlZSaqvi+mNcck1zKaGDNyTyxlOi410oZWR46YgM2pWsDST3GDXJyiTOZqXwtIP6iCP2jT9xhIzfD44lQZYzxzfhSO1V2PZVEhWcgntsQMdZ4BwaPKwLGiafxN6mYljuxLv6m38nETyOfEEqBX2jRFsiwBK/eQ2R3H3qUf0NYSEyjsdUrKSPhCKQo3BLepiSdq9hv9cNXPnEQ5XKKd/RNLR7KrgxrX8zKT9EPvhcnkZRarr9wCAf0vY/SxjJlep2+z4VjcnzZSkUq6YwynLKxcCvWrWSEvsYwSWAoEHzQGLsxKyVIgt4mWRR76DZX/AFLqX9cUJmpHNLCyDy0hX+yIxLfqQMFuB8uvnd2JXKglWI2eajTqpHwR3alhuaIFDcpFNvQ0ZZYsWN3wf3s6Hlc0siK6G0dQyn3DCwf2xbjzHGFAAAAAoAdgBsBj1jWecBPNcWrJZkA0ejJR70QhINeaIwkR8tmpUWeWNJVVmRStOWQK7aipdCzBtRUi7998dGz2WEkboezqy/1Aj/fCfwzMXl43PxCJSflS+of1Kf2x5j/IJSgsco+K/DX4NWzpO7LigQrQpVRloDwNFD9hjZyy9ZnMqDsyZeT9xJGT+0YxXq7fPtgbwWfo8RSM2OpHIi+xUESx/qjdVK8Bl9xjj9hzra43zTXv6l2dfAPeJiYmPfnPJiYmJgAmA3NHLwzcWkP05Fso9WBYKsrLY1KQaIseCNxgzjxMmpSLIsEWO4vax88AH5ubItBK8TldYZlV1NowU7vGxHqs7bdipB7YtTK7gkbjcDwNiP39z5wz5zJhOpE8UhWNhGzxBHjdhpXV0JLIYkgGlu73OKJ+XI4xbo8abby5OdRZ2A1Kyr38YvhtKiqaJcANWKpnSvWVr+Yivrv2wZXh+W2po29Wn05SRzdXpILNvW9HFsmViWAT9NmgItWWDLxa/kgf71z7aRh/1d8IkbniBYOItsUlLV21eoD5BzTAf5XGCC80hmAnEb0bDMolcH3DBklH6lz88BXgR21DLrGD2Brb61ZY+5J/2xoVAo2AA+Qof2xd3SmraoS6Db8xgWIomAJvY9FPrpiJlf8A1SD6DAWLi07km9AJP+EFjsWQLZfvG/1McUvJq7Gl/N7/ACX3+v7Ye+VPs1eYK+ZBih8RdnceNXmNfl8R/lwrhjx6snVjN9l+TC8PibQoZi/qoamXqNo1N3bbycaeceNvFohibS8gZmYVqVV0g1fYlmABPbc9xhiy+XWNFRFCooAVQKAAFAAeBWE/nzK1Ll5vB1wt9W0yIf3Rh/qGME3o2jTs8YyyxUuFiHxPJyxTdeK2LD13qcnsDqF6nUgDcWylbogkYqXnNF2kSj/JIh/6XKN/bDFirMSP2VA/zZgFH12J/YYyX1PRbjj+119Crl+Y8ScxQCRFABklYABVJI9FMdbmiB4BBPij1fJ5RIo1jRQqIAqgeABQH7Y5VkxLl5BPG2rML3Hwo6+YK/Cv5SbpqY9zjp/CuKR5mFJYzaOLF7EHsVI8MDYI8EHF+Oq0ONt6yby3+HI2YmJiYtOefDhBzJ6UmaiO2kTMv+Vh1V/uzj/QfbD/AIQftSyDhYp4r1Fug4UeplkDKovx6iy34EhNigRz+0dk/VYdxcU7RZjluyLuJZ+JI/XNHE1AqXcDfYrsTdX3+ROAee5iy06RTRTIuYy8glWMsNZ07TRAGtepNQBWwSFIwKyXKYJPVm+8oa1jCivYFzZ7V4s13ONOc5Jy7xlAZEs3fUZt6rdXJB2+nYbiscfZ+xo4Wpqb3k7Tr06GmWRyVUdcy86uqupDKwDKR2IIsEfUYswn/Zq7RZY5OR9cmW2B/NG5YxED2FMleCh+WHDHp07MRMTExMSBMfGOPuMPHZdOWnbtpikP7IxwAcrM2ZZssYY1lMkrzlD3J1NmEG7KAoHfubCisFOY+ccy2XeOfIvDvGdX3gA0yI16jHoPb8+KuHcOzEk8MeXlWJo8uxLHwCYoxXpP5W7V9cFOKfZ9NLDKZs7LK3TfSq2FvSaH3jP5rsBhI6od8RW4/wAx/wAOZIFszPNFNESLRajMbat/JWgB7/utZd9SqbLemgT3AJJKj8oBv0igMaOdgHeB/wDmQA/PZgwN+D68AsnnX1MFAL7WD6VbUSA1/gOxs0VOx2vGrZpxitRJp2FZ5VVbZtIHn/5/ti3hPAps5KFjiZyPBJ0rfZ5GPpXzQ3PfYnstZnNO6l+0i2ADtoPaqP8Ae+/9sfoH7NOH5WPIpJlSSs1O7MRq10FZSAAFK1poAdsWT2i+CFSPPKn2eQZQiWQLLmfzkbJ8kB7f5u5+Q2wyy59VYqb9K62NbKN6v5mjQH5TjRjPNklfVf4gFP8ApJI/7nGVtt2xgLxDnNYjoETPN5QEAJYtQ7nYMRvpGojChxbNzZqVHmI0odSovwKdwKvdjvZY/IACzfvjiHLZmUTehZJGkjc7Iwejp19gwO2kkHsRtitd+24+W+Ms5O6O7sez4t1TWr/BMTHxyB3IH1Nf98UHiMI7yx//AJF/84qOjdGjFvDeJS5SQyQjWjm5YSaDHYa0J2SShW/pat6IBxkGei/5kf8AWv8A5x5fiUI7yx/1i/2Bs4lNp6FeWEMkd2fA6NlOY4JokkR6DkoNQI0v26bj8DXtRq/HcXp4dnGcMHULIjaXANr2BDKT4IIPy7eMJHK3CnneZtDpl5Iijs6FRI9r0nVGpiUF+ugDagXWxfjvMDdSSKE6NNCaXyDQOhL21BSLY2BYoE9talpbPNZMajNxi78QtxbmOKA6N5JasRpu3yLHsi/NiPleFXi2YlzY0zkCKwelGaFqdSlpPjYg7+nSNvOBsfFIVsI8ZNktqlpifLEsLY/M3jN/61O7hEyxS119SRjoC9g4jAEjAmwNl1UaNAnFTk3wJUUuIVJjhT8Mca+5CqP1O14zLxXUCwUrEK+8k9AN9tKH1EexIF+LwJM41qSEnzGrTH1ZUHqP/LgS1i97JsAWWx0Dl/lYoVlzLLLON1Ciooye5QNZZvGtt67BbNxGFkuVFfK/CHErZhwUBj6aIRTEatZdx+GzVL3Au9zQaMfcTF6VaFLdkxMTExJBMB+cJdORzJ/9mQfupX/fBjALnf8A+gn+agfuyjAAjcL5uXJ52bqx2pCRJTAOQC0ljqUj6tQ9IbUNPY3hxP2iZAVqmKOfwNHIJNtz6Cl/r2+eF/gXKMGcmzLzazToukNSkdJDvQ1XufODOY+zLIlNCLJEo8JK2n9UkLIfqVvCxuhnxOUcz5R5oMo+XVpNAlFKpJ0LQJIUHak/T9MB+WczpzUbiYwo50O6lgV1EUT03UkBqJOrsScdHiReGPtbJlpz30KSsgrwFRf8TwANsJkPI0kswaGKRoSaKKj0ws0vU06E2oH1V3qrwJ8gYQ+0L7P8xlSM11Ov1GCSAByx9JIY62YnYVsf3s41fYnxiT+LeGPUYGjZ5Fo6UZSoVgaoMb0kDvQPjDLzPkuJyZWSSZ0hjiAk0oaI0ENq9Nk6e/x1tuMHORZApzMQraQSih4lG5/rV8TetEUNmJiYCc3cbfK5e49HWdgkWv4NRBNtW5AAJod6xIJNukZ+b85qC5ZT6prMldxGvx/TUaQH+YkdtlZeUcvOzRZfKQFk9Ly6KhiP5PRRlkHlFIA8sDtjzkuLshZmy07yvuzmWK2aqBL2KA/CAoC+B7k+WubFy2Xigmyzp00VS0S9RDQ3alHUBJsn0nudzjPanLU1PBlhHSL8gpwX7Osjll/wElc7s8qhiT8gRpQfyqAMV8xRQrpy8McSSybsVjS0QbFhtszH0Lfkk76Tg7NxNTlzPGRIvTMiEHZhpLLR9jjjmX5q6YMozOYDOQ7scujEsw/M8fYdgLNDYbDFs3S0K8WJ5G30G3KcAimuHLZaECM6HnaFSkenYpGrD76QdrPoB7liCuHHgvLuXykapDEqhb9VDUSd2YtVkk98cp4TzamXXTBnpEG50SIzrZJZj03SxZJJ0FRvjqHKPHGzmUSZgoLFwdNhTpYrqAbcA1dHcXhcdchs+KUNW19GGMIvMXCpMtLNMFd8tKeoxjBLxMFCudC+pkIAa1sqb2rcPeIcWNWqM6dHJRNHmlHTzKSDZk1r6gRurI6lHUg9mG+Lsy0zUc0y2g0jMKmsFLsLmYSBag2eohBWySAC1tXHuR0kLSZfRHKTbIy3DIfdkHwP/wC4lH3DdsLYzohbpTq2XlUXpkawQO5jl7SqPkbHkDFLTj8ixNSPvEck0CjrwxCJhtMiCSAg1WrYNHfu1r/Ni3g+czOWP3M0UkFf4LatI+aSamMY/l3X2AxlyXOS5Aiwf4M7sjkKyA93hjY9Qp5MZUDytdiwcV+zzKyXNl1jhkb1G0BhfzbR/hJ/MlH3vthkucSG+TCWR5yhYhZgcu52GutDH2WUekn5HS3ywfBxxLjPEHWRss6qOy6ISZIaawA5iAdnYg1E3TWu5a8H+QeMPlphA/UGWlpY9fTHTk39KpH8COPBOzAfmOGUuTK21dK/LTzOn4mJiYcCYD83wM+SnCAs2gsABZJUh6A8k12wYxMACZyFnlklzPTbUlQtYvZiJFKm+x0qpr54c8fBiHEJUS9RA51yJM8qg0ZYVZD7OlqD+jdI/rh14VnBNBFL/wAxEf8AqUN/vjHx7l5M1oJkkiePVpdNN01alIdWVgaU7juoxs4Xw5cvCkSFisahQWNsa8k+TgS1C9C7NZZZEZHFo6lWHuGFEfthB5PE8WbSJoZbWJ4pnMbhPuyOlIJCulw1NVG/X4o46HiVgoCYE8y8uR52IRuSNLB1IANEAjdWBBBBII+fjBXH3EgnTtHP4/sfy5JLzSXtp6SrGAPNghrJ99uwxYfshyx+LM5ph7F1P/dCD+2HzExG6h+9n1MvDeHJBDHCl6I1CLZs0BW5x8XhMANiGMH30Lfz3rGvExJWYJeAZZjbZeEn3Ma/+MbI4lUAKAqjsAKA/QY94mACYmJiYAFDnvnB8i0KrpRZNZMrozICukBKUiidRNk7BfnhK4hzdPn4OnJJktDAG9B6iHfSy6pDocekhu4N+2OwZjLpIul1VlPcMAR+xwAl+zzhzEk5VN/ALBf6Q1f2wrTfBjJrmjk2SGVVW6kwcMzbvMxdx2OoBt7OrvexwVTlrOcQiimiaKeOOogkzOrDos6ijX4lKEkizWHPO/ZdlmfVDJLlRpAZYWAViCfUbBOqjV34GD3LfLiZKJo0kkkDOXLSMGayADuANtsKoNPUluPJHMJOTuJooK5PLosfqKiX4tAJUDTu1HcA+awHm4xPIhAhYEgFdMUrNYIZaG1MGA79sd9xKwd2g7xnwYmPuJiw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0" name="AutoShape 4" descr="data:image/jpeg;base64,/9j/4AAQSkZJRgABAQAAAQABAAD/2wCEAAkGBhIRERUUExIVFBIWGBgZFxgYFRsdGBshGxkYFhcXHRYXGygfGB0kGh8bHy8iIycpLC0uGB4yODAqNyYrLikBCQoKDgwOGg8PGiwkHyQtKikvKSosLCwsKSwpLCwsLyksLCwsKSksKSwsKS8sLCwsLCwpLCwsLCwsLC4tLCwsLP/AABEIAJ4AyAMBIgACEQEDEQH/xAAcAAACAwEBAQEAAAAAAAAAAAAFBgADBAcCAQj/xABAEAACAgAEBQIDBgQEBQMFAAABAgMRAAQSIQUGEzFBIlEyYXEHI0JSgZEUYpKhM3KCwSRTorHRFWPwNIOTsuH/xAAaAQACAwEBAAAAAAAAAAAAAAAAAgEDBAUG/8QAMBEAAgIBAQUGBQQDAAAAAAAAAAECEQMhBBIxQVEFE2GRwfAicYGhsRQyQtEGUvH/2gAMAwEAAhEDEQA/AO44mJiYAJiYmBnG+OpllFjVIbKoCBsPiYsdkQeWPuPJAwJWATxnnzyIyqzUW2X5/wDz/fCKOZM7mCTG6RpuNQWlv2XUC8le/wB2LxtTh2Zlj9ebMm96ZIEKeQR6aeiCR8V74SU4xdNjqEnqOccgYWDYOPWF3lriDqzQTjRL8Sb2rgBQ7I9An1blSAw1eQQcMWGTvgI1RMTExMSBMTGTNcXhiDGSVE0AFrYDSGNKSLsAnGkSCgbFHtv3vtgA9YmPCzKSQCCVqx5Fixf6Y94AJiYmKJM4okWP8bBmA9gtAk+wsgfrgAvxm4jnlgiaR70qLodz4AHzJoD64sy+ZWRQym1PY+/zHy+eFXivOOVkSWN1kKg0unTb6SSzrbUoRlu3runfUASwDUXFm16GCK0aCSc6vTGG1aFBNaj6SSdgAt+RgLmvtDjR5V6TMq6REyupWZmAKqD2XUDamyDTeRWPfFMlLPl55Mm0TvOyF45VsEKixvC2/pah2NEGxYuwlcJ4J1Ouki9MgCNkN6hTCWGQqQGV1cEFtw49QYnUxSct1WPGNnSf/XwYoJlU9KUqrXs6FzpWx22f0kfO/G+nhXEDL1AwAeKRo2rsaplP6qVP1vCxl+LpAskMsTsvUEsAVaQgkSEGQ+hAkoa9RFDT7jGrhPMxfK5nMDLiPSXZTrLJKwWgQxVbGoBbAr2JxKkmQ4tDZiY4u3NOYfQ0k7jRLIyn8VK3TBWNa6jySelITfpu9jeG/kLiGYZnBj/4ca2d2kZ2ElqNCuSQ1ANqA7MO9kqopJg4tDziYzLxCMsihgTIpZPZgKJo/Qg/T6YmGFNOJiYz8QzPTid6vQrNX0BNYAA2e5vQMywjqldmcN92puglrbM97BVH6ijS9mJeuk85cs40otoAqGl0VHZBA1awWL/FY7gYnFWeIbvrkYmR2+GywaJTY3CrGsp9wAg+eAiRMsZdfQbY6DYQrHTqCnhvWAL3qga2qtzptDqOljAWSJQooUKAvc//ANPv88FuH5g6BqUqPcla/wC+ECaHNzQDMRZmdVCnqMukRhvyqhQ6+4HvZrGngXN0yhFnZJ0oOCgjSQ+CjhiFtTuQtHfftRzd2y/fQ757MLqiphrWWMr87OhqPY+lj2wzY5FDzS4eISpG0ZmQiRAY5ABKtNNARpYBbtkJojsN8dYgzCuoZGDKexUgg/qMaMSaRTkduyrNZsq8SgD7xiN/ACsx+p2/vgZx15czlJBlq1kulMB6gpZHUWaBNbX/AGuxt4tlGbpunxxOHA/MKKOv1Ksa+YGM+RjkieZNNq7NLCxurYW0bVupD2fo3uDi0rOTx8JkdmB1KdkcIpDKV7MA9MrAaWaF7VwLRthh65bzJSJcrmVHTf0RkE6Vbf7oHuqmtUZ7j4dio1C81lOJmVJZ8vbLYdsusbak3+7IMisVvcWCQRt3N+peMZZrjkcqTs6FHEq9mDaAupSNmVq7gEE4ztyhLwL1FTXiG5EkU9QsTPlHVWa66sDUfWBsSFJbts8ZIrURhtwu8qZtc3AJiwZnjEUwqjqQsGtTRUnUTR8EYYsaCgmAvFOGyl55Iz63yxjT3VwXZT+pYf0DBrEwAIvNDvlxk5IUbXHE1R210giJXSvnTqB2Pf6YTszwV2TXBIJPWgINrrbSoi+AlnTu4QaLL6iaWg+c+54RnLaFZphIzALVhAtS/EQKNoO/cqfGMXJUKzyuQghTLsdMemmLyJYlbbTspYAW27MTQ04pkm5UXqNQ3qLeV8vPkV0y9NesQsUQVRI7+XOgkKoQbizQX8NUSHOMAU5eYbP1REx90kBBU+9OFYexH1x9HAZes5VmBYU+akcNMVO5jhRQFhX50N99LGiMfOkB/wCGy8UbFLeQhJAhHSChbkY2BrcEkWTXzOIzzjixSlLgkVxtyRhzK65FBUOkQjdlItdU0wgiLKdiFUSvR2vSfAxt5kzjGAI4e2zdFQpYiON+pdAWV0qp2/Nj7yHlHDZrqBtOuNArS9WisYY1IQDXqXY9iD74wc1P15pJCYjFl1KKrxF7YeqQgh10W2iMEb2u2Ms9rhi2ZZetUubv5WPTlMrzIefXHHI7PQuNYyaU0afsyFh2bUp3te2DXCeLzQ+iTLiOBI/SEiZNJXSEjUFir6roBSDY7b4LctcKOXy6oxuQ20hsn1NuRqYksF+EE70owTaMGiRZHb5eMbMcN1CTlvC7k8i6DIw/jiGuSuyjpshW/YswUe+knxiYYwoxMWiH3GHjOYKQsRC0+1GNasg7HYncV3814ONksgUEk0ACST2AG5OEHM8zZich0doIzuijRq0/hd9ancjfSKAujZwspKIFHEOk8WstI6JGolEdCZDGGQ6onpgrq5HawQPfa1IFdNDJpUxi1vt1GkYi+xpdIB/lGAqcwy5t4YswISVaMtKqlXenrQRdKOoouiQbGwweRJJI8vNAuv7voypqo6o2K6gdxqDa7B7g/IYqnG7riXQdVYNzfKhihf71RAQC5MjR/DRDGjRIAG9+MeOA8txJlpUMd/cuAGT4bUsCpYXd73sbAxXxbNyB3eTLtNopf8dEjjJF6V1UG2Itz3JNbAYwPzI0YCRxzwRtUbI0RcAMafRKthfTfw2PYYWnXEm10PnCXX+Lgc9KOCCIMY/XrcmMqUCP5LksSbHz9+k8ocKbL5e3ZtUjGVkJ9MerfQooUB8/N45pzdzdmMuYjl2EJliWQFkDPoEhjijGoEKa1yH/AD14wF5j+0jiE7JplMC9IKyxt8TU1sbUEaq7eNu+L48NSl8Rv4d9p+ezcjjL5dCASVURvIxXYhmYSKB3HYecb5efuIQrqmyBKiu0cyeffTIB+uOfcHzMuVdjleorAaWKMx2BC2V6bAWV/thg4Z9pOcSUdab7tWTqdRErSXVH9SIrIQGvcHthiBj5c+2KHNZxMo0DxSSfCQ6ut0TpNUV2B8fti/nHIdLMrKNknGlvbqILU/Vo7H/2l98L8n2s5D+KM0fDw8i6lWYGNZCvYmmGoX8zdH9MGX5zi4pk8yFieF4E6wLldNxnUKZSfIr6E4WStUXYMnd5FInK/FUy2Zk6jBY5Yw1m/jiIXYDuzI4FDc9MYMZzmySRtGWjZR5llgfSfkqErfzLMoHs3hOkYM+XcbgyrW9WJFZBv4BsXW9Xgzms4kYsyWqglmVLVANvSieew89/mMcvPtWTHUIeZr2zElmb66n2TiGadhrz2hhdaE6Q28lXVgT8yxHsuCnDechDaZ2RBVFZwKiYH85FiJwe90p2IrcAE+YKtrYSRgd3eKNCL8l0tAPcSKP83jHriGcBeFTJEzFh2CmwCGYgGz/hhyQCQKG9kYojtObHP4tfB/8ADK4InHc+s2blcMDGgSNWB2oDqOb9rbv/ACjDFyxpyvD+vJfrBnehv6t1H6JpX9Mc/wCEZbqQrEtDqzPFSgDSHlYOKGwITUa8YeftA4WZoUjRSF9RaQyMkMKILMjBCNTDso+p203jr43dyNO0tRx48a6X5+2L2a57zM0yPlllhSzrSZQysKNHQAGQk1uGrc4u5Z4hmMxLI08olMaqgITTpLszsvzoCPci/e8KeU4TmwJBEisEcKVZBGdPT6gvUx3IK3ZY24G1FsHuBZsZfIZnMFStNKwXSQbRFjVSp3vWKxwe18mV4HC/3NL736BCONaria+E/aAsKOOkQrnMOsjHZntjEulRYVlAFn2HuDjVwzhsc38LGjiWPX1XcNYcxHWzsfxEzFduwvCllYCkaKwsABfHcLV6St3Y+f0O2D32eZsw5tcu16Gik6IPxJTCVwT2dfAIqtIBuwcX93308Mb0g+HWlp9VS+4uTHuRclzOoDH3ExMd0wkxMTEwAAOeMwVybqNjKVj/AEc0/wD0asJs0hUMxYKq796AA3P02wf5+zS68urMFVepMxJoekCNL/Vyf9OEfjj64tJLuNUZKAN2LoAZDtpWt9J7+xwj/cuHLl436fckkOV0pG0gO4CyfISFjXiiHZNz2Iwy8t8WMUvTkJ0yOvUHb1tQSZf5JSAGH4Xv82MeZjLqyldmWj389+/t3/TAbNid0R2QKE2bUPWSVp2NH0xlu/c16hWlcV1qpKl9fBDXyOg8T4ZruT1Rysu5U2poLXpNqfPf3wG4nwsZcGUdNZANEJWJULPKChLBDuVHq7DAvIc7zx+mMdeJVX1urB03GpCUB6lUVLBQSRdGrPyPPNmXEssiuVJVdBPTHpUawN9TEVZJ23oDe3lS1rX5eBGvA2cHMWamXKZ6CGdUWsvLo0uKVWMbAGt1GxWgdBsdr51zhlY4+KTRxRiOJZEQKoO3+H2F+bJ273h+5ZAOay3gySvIL/KkTBf+mj+uDvO+TheWECKM5gspElAONyqAvpJ0n12N7CEecNenvqRWpyriPDJoTUkZV2thoJaRQX1KG0A6CQTQPaj74H5wM0MlB2alDelr+MyMx1CzpRLJw5tlYXdZWiserU15iMv4DMViKk2Pi22wX5bmyMJUmBpZQhViJ1lX1WHAieQNVErut1+uJW9/JEuuRypJQyAb2HLbgihTDyPOofth75Ej/wCBzVXrmaGOOhdtrkl/YKdRPsDhkzXL3ApDbwnLE+6zQD99k/vj1neXostHD/Bq0uUDMZOm5lYFumNdAlnXphkpbIDHY3hMrag3FWyFxF3MxCOGRCWVYZNm/EEWRXVvl92f7YPcSK9SC6EdOzIPhuNQVB/NpLA79iowLz56zawwK5rLBlINgFR02r+tf2xs5bUZklmYOmlY09gHRXlBJ+N2YjUx8ihQGOUlvuE3437+Z0sr3owl4V5HrI87wRSEyOxhfZJApJ1eY9KC3HsQD5B8HE5r4/k8vCyqqRTsFYEIsZjb/ETqOB6W/l3Pq3ABvFXMvBCWjDzySxw6QqUKQagydSVVJVQR4Us217DVjJzBD/EiUwzIFeNZJgiq51oyx6NVWOoCtDyVY15xuqH0MjcqN3J+XEvE2Kio0BnXbZrUQgj5hjID7aF98O3OQvJTDvqULXvqZVK/Ug1+uFjlePTnYY0rRHFPuB3XVGnv21qCPocb+cM7KkhLRydGNA6MsZePV6tbvpINotaV2HqJ3NaZ2eV4U0hJvelqImWzU+bzLNmWSRcvIU6SE6Npui05H4mDlaBqhRW9wD2bXXkpL/JmpK92uUL+wDH9BinhvC2E1yq8Amk1qNFRysnqtoydUUh3YK5cbFhRx8zMxGQloAaYXW/GqVm//VDd/wA3yxxe19Y40v8AZev9l+PSwVC7htD+pqUirApX0k0wDBg+qwR2qibwa5Ayxkz9gemCG/mploKp/wBOr+jAPiPEk6jyq2qNTpQqNRei5LAL3tnJFXtow/fZjlQMmZCtSzSyNJffZiqL8tKBRXg3jp4ILvXXIfNN93T4sb8TExMdEwExMTEwAc85vh6nELv0xQIAKv1O8h1foo2/zE+2F3irBRHEnqYuhYX2BkBLGjepiKHvuewwf5uQrnJzvvFCRQvzIt15Nj/zthbVbChCqaWDUqtNKzDe2ZSBv2P/AHG2Ec9zW9L6eHUmg1TWPSKoXY/cYpnlCoSTGKsiyAOx9z8hjEcy7bvA6laFhQ6/UIj6q+VWMV5fMg3onhv5QOSK96e1/WsTdK9P49er9APfAJIulQNtpBbcWdl3FN27V27HGnORIIyEUAua2FWXYKx+teTgbk2BTRI421KCsNg073sUbT48+a2rHjOiHQipKeprUL6QHG/q0jSDqrt38YLpXb+9cGvTyAYeVhqz0BtS1zOa7BERohX8odwPmSTjzneJdfiCzBG6YLGOQN6THFFIRaA2LdmYEg7FaPuI/hHHpj9LMjJOwHwo+ioQfFKtfIEnuwxunzKhyAw9OXzVC/PTFCx2sXQ2ND5YVPkur9feoGzh8elIRbCo470lD3W90b1ebsY3ZmRZAVKK4G3rQ96/mFEfMYGzRSA7E0AK1RK6jSoXYgh1PfbfztjRkcixssqWwNsmpb+oY7ecdpLqVFUHDlU+hWhNDeKVl3rcUD2G3cb4q4eh/icqympTNKC4AVmRZEj0voAEgot8QwU/gREpcuxRENqxsberVZGomrHfFPLmVvOZdG+KKEM3+ZtUkl/6njxl2ndpUhogiV2ieCGYFMxGXVgdg/UVpHePw6a0B1DsWohe2CPK8qwiWMADpM7gDysmqQH+rWv+nDLz+n/DI1fBNCfpbaD/AGbCFxHiT5WWKZI+pdxyJdEr8YK+NSsNgdjqYebxx3iUPhXzOthXebO+qf8AQicT+0o/xEheEuQfQRM8bIfxFdNjc+SDt9cOWUzjxxqzCRhMRI6qxlZVViiLcjLbNKSAfaIbeMVTcFyj2RPlFRxdZhFWQAjYWyFvhoBkIsV3O+CXB8oWzmVXcwuyKLGn/A1Tq+k7gyNrbT3HpHjDySmt1CJWpO7X49ONfc6Jyzwhog8kihZJCoC6tWhEGmOPUNvzMa2tz3wQ4vwqPMxNFJelq7GiCCGUg+CCAf0xsxn4hlerE8etk1qy60NMtgjUp8Edxi+MVCKiuBz7OXcc4dJw/Q38Us6FgjjfUsiXJG7AyNVlSpqgCRQFnG7I5PVw4g/EVnYfW5Al/QAYDNwvKR61zGYVDHJIShVkPpY05QsxYker07HUN8NHLcuqCiukiSVWU76fvGOk/MAgH53jzXb093HBrlL0ZrwrqKo4dl8t0JxFMsTMQXeUmQ9VQqlISbrUbNAHft4x0HkPQIJFjOpFmfSdtwwWQGxtvqwocs8KXQmr19SBLZt2ZGBC7/hKEUCtWrre4vDbyNlljGZQXYzDMfY6443sDwDd19cN2dtPfbZK3ruv5Va+eqFyqoWM+JiYmPSmUmJiYmABb5q5aecpLCVE6ArTGlkUm9JYAlSDuDR7sCN9kSTi4AIkimiCkhzo1IpU0wLR2AAfp9MdfOOd8z8P6eacaQRL97GWFqG2WTbyQab/AFjEO9GuK+xIJXi8Tio5Uc1suoavkoUm7+vnGPN8QRqEuVfftrRbr637+xwq8y8ZWVzGLYEkGVgC8h22Vj8KX2Ar37YyozxEATS/loTSBVPcbg2T4rv2oDD48NrT35U/UhsasvmYxIFyrdEagHDqWQs/wqIwbBPcuGUDYbk0CapmZ4yOnGQJBpcSEI3TYajTDUBYK+exwlQNMH1dRgDdk+t7IqwzNrAoURqHjbDlwHmLSiRAo4RFUagVcBRVlI/W197CHzvirJgnDX35jxcXxCvDuAqiATP1BuzD4Y+5ZmIBtvO7GtuwwMz+UkbWomXpGjGLQwhTaKzCKP0KS/qZu/vttbnpJ8yhAdDGPiWGzGe+zlSZq80wUbYWFygiNIUBAYMPSVIZDGAdDBbJaxqOxAu8VqEn8Teo7nHgkMEfEAFDGPNQb6SI5OoikEhgRMpUAEEHcY2w8f3pcxCxAB0yo0JIPb7wFozfy2wrxq6O79Q9RmLs3UOpjrA1aEq+x7Bh8sbcvHmErqBKY0TmAqEiz2KlZSaqvi+mNcck1zKaGDNyTyxlOi410oZWR46YgM2pWsDST3GDXJyiTOZqXwtIP6iCP2jT9xhIzfD44lQZYzxzfhSO1V2PZVEhWcgntsQMdZ4BwaPKwLGiafxN6mYljuxLv6m38nETyOfEEqBX2jRFsiwBK/eQ2R3H3qUf0NYSEyjsdUrKSPhCKQo3BLepiSdq9hv9cNXPnEQ5XKKd/RNLR7KrgxrX8zKT9EPvhcnkZRarr9wCAf0vY/SxjJlep2+z4VjcnzZSkUq6YwynLKxcCvWrWSEvsYwSWAoEHzQGLsxKyVIgt4mWRR76DZX/AFLqX9cUJmpHNLCyDy0hX+yIxLfqQMFuB8uvnd2JXKglWI2eajTqpHwR3alhuaIFDcpFNvQ0ZZYsWN3wf3s6Hlc0siK6G0dQyn3DCwf2xbjzHGFAAAAAoAdgBsBj1jWecBPNcWrJZkA0ejJR70QhINeaIwkR8tmpUWeWNJVVmRStOWQK7aipdCzBtRUi7998dGz2WEkboezqy/1Aj/fCfwzMXl43PxCJSflS+of1Kf2x5j/IJSgsco+K/DX4NWzpO7LigQrQpVRloDwNFD9hjZyy9ZnMqDsyZeT9xJGT+0YxXq7fPtgbwWfo8RSM2OpHIi+xUESx/qjdVK8Bl9xjj9hzra43zTXv6l2dfAPeJiYmPfnPJiYmJgAmA3NHLwzcWkP05Fso9WBYKsrLY1KQaIseCNxgzjxMmpSLIsEWO4vax88AH5ubItBK8TldYZlV1NowU7vGxHqs7bdipB7YtTK7gkbjcDwNiP39z5wz5zJhOpE8UhWNhGzxBHjdhpXV0JLIYkgGlu73OKJ+XI4xbo8abby5OdRZ2A1Kyr38YvhtKiqaJcANWKpnSvWVr+Yivrv2wZXh+W2po29Wn05SRzdXpILNvW9HFsmViWAT9NmgItWWDLxa/kgf71z7aRh/1d8IkbniBYOItsUlLV21eoD5BzTAf5XGCC80hmAnEb0bDMolcH3DBklH6lz88BXgR21DLrGD2Brb61ZY+5J/2xoVAo2AA+Qof2xd3SmraoS6Db8xgWIomAJvY9FPrpiJlf8A1SD6DAWLi07km9AJP+EFjsWQLZfvG/1McUvJq7Gl/N7/ACX3+v7Ye+VPs1eYK+ZBih8RdnceNXmNfl8R/lwrhjx6snVjN9l+TC8PibQoZi/qoamXqNo1N3bbycaeceNvFohibS8gZmYVqVV0g1fYlmABPbc9xhiy+XWNFRFCooAVQKAAFAAeBWE/nzK1Ll5vB1wt9W0yIf3Rh/qGME3o2jTs8YyyxUuFiHxPJyxTdeK2LD13qcnsDqF6nUgDcWylbogkYqXnNF2kSj/JIh/6XKN/bDFirMSP2VA/zZgFH12J/YYyX1PRbjj+119Crl+Y8ScxQCRFABklYABVJI9FMdbmiB4BBPij1fJ5RIo1jRQqIAqgeABQH7Y5VkxLl5BPG2rML3Hwo6+YK/Cv5SbpqY9zjp/CuKR5mFJYzaOLF7EHsVI8MDYI8EHF+Oq0ONt6yby3+HI2YmJiYtOefDhBzJ6UmaiO2kTMv+Vh1V/uzj/QfbD/AIQftSyDhYp4r1Fug4UeplkDKovx6iy34EhNigRz+0dk/VYdxcU7RZjluyLuJZ+JI/XNHE1AqXcDfYrsTdX3+ROAee5iy06RTRTIuYy8glWMsNZ07TRAGtepNQBWwSFIwKyXKYJPVm+8oa1jCivYFzZ7V4s13ONOc5Jy7xlAZEs3fUZt6rdXJB2+nYbiscfZ+xo4Wpqb3k7Tr06GmWRyVUdcy86uqupDKwDKR2IIsEfUYswn/Zq7RZY5OR9cmW2B/NG5YxED2FMleCh+WHDHp07MRMTExMSBMfGOPuMPHZdOWnbtpikP7IxwAcrM2ZZssYY1lMkrzlD3J1NmEG7KAoHfubCisFOY+ccy2XeOfIvDvGdX3gA0yI16jHoPb8+KuHcOzEk8MeXlWJo8uxLHwCYoxXpP5W7V9cFOKfZ9NLDKZs7LK3TfSq2FvSaH3jP5rsBhI6od8RW4/wAx/wAOZIFszPNFNESLRajMbat/JWgB7/utZd9SqbLemgT3AJJKj8oBv0igMaOdgHeB/wDmQA/PZgwN+D68AsnnX1MFAL7WD6VbUSA1/gOxs0VOx2vGrZpxitRJp2FZ5VVbZtIHn/5/ti3hPAps5KFjiZyPBJ0rfZ5GPpXzQ3PfYnstZnNO6l+0i2ADtoPaqP8Ae+/9sfoH7NOH5WPIpJlSSs1O7MRq10FZSAAFK1poAdsWT2i+CFSPPKn2eQZQiWQLLmfzkbJ8kB7f5u5+Q2wyy59VYqb9K62NbKN6v5mjQH5TjRjPNklfVf4gFP8ApJI/7nGVtt2xgLxDnNYjoETPN5QEAJYtQ7nYMRvpGojChxbNzZqVHmI0odSovwKdwKvdjvZY/IACzfvjiHLZmUTehZJGkjc7Iwejp19gwO2kkHsRtitd+24+W+Ms5O6O7sez4t1TWr/BMTHxyB3IH1Nf98UHiMI7yx//AJF/84qOjdGjFvDeJS5SQyQjWjm5YSaDHYa0J2SShW/pat6IBxkGei/5kf8AWv8A5x5fiUI7yx/1i/2Bs4lNp6FeWEMkd2fA6NlOY4JokkR6DkoNQI0v26bj8DXtRq/HcXp4dnGcMHULIjaXANr2BDKT4IIPy7eMJHK3CnneZtDpl5Iijs6FRI9r0nVGpiUF+ugDagXWxfjvMDdSSKE6NNCaXyDQOhL21BSLY2BYoE9talpbPNZMajNxi78QtxbmOKA6N5JasRpu3yLHsi/NiPleFXi2YlzY0zkCKwelGaFqdSlpPjYg7+nSNvOBsfFIVsI8ZNktqlpifLEsLY/M3jN/61O7hEyxS119SRjoC9g4jAEjAmwNl1UaNAnFTk3wJUUuIVJjhT8Mca+5CqP1O14zLxXUCwUrEK+8k9AN9tKH1EexIF+LwJM41qSEnzGrTH1ZUHqP/LgS1i97JsAWWx0Dl/lYoVlzLLLON1Ciooye5QNZZvGtt67BbNxGFkuVFfK/CHErZhwUBj6aIRTEatZdx+GzVL3Au9zQaMfcTF6VaFLdkxMTExJBMB+cJdORzJ/9mQfupX/fBjALnf8A+gn+agfuyjAAjcL5uXJ52bqx2pCRJTAOQC0ljqUj6tQ9IbUNPY3hxP2iZAVqmKOfwNHIJNtz6Cl/r2+eF/gXKMGcmzLzazToukNSkdJDvQ1XufODOY+zLIlNCLJEo8JK2n9UkLIfqVvCxuhnxOUcz5R5oMo+XVpNAlFKpJ0LQJIUHak/T9MB+WczpzUbiYwo50O6lgV1EUT03UkBqJOrsScdHiReGPtbJlpz30KSsgrwFRf8TwANsJkPI0kswaGKRoSaKKj0ws0vU06E2oH1V3qrwJ8gYQ+0L7P8xlSM11Ov1GCSAByx9JIY62YnYVsf3s41fYnxiT+LeGPUYGjZ5Fo6UZSoVgaoMb0kDvQPjDLzPkuJyZWSSZ0hjiAk0oaI0ENq9Nk6e/x1tuMHORZApzMQraQSih4lG5/rV8TetEUNmJiYCc3cbfK5e49HWdgkWv4NRBNtW5AAJod6xIJNukZ+b85qC5ZT6prMldxGvx/TUaQH+YkdtlZeUcvOzRZfKQFk9Ly6KhiP5PRRlkHlFIA8sDtjzkuLshZmy07yvuzmWK2aqBL2KA/CAoC+B7k+WubFy2Xigmyzp00VS0S9RDQ3alHUBJsn0nudzjPanLU1PBlhHSL8gpwX7Osjll/wElc7s8qhiT8gRpQfyqAMV8xRQrpy8McSSybsVjS0QbFhtszH0Lfkk76Tg7NxNTlzPGRIvTMiEHZhpLLR9jjjmX5q6YMozOYDOQ7scujEsw/M8fYdgLNDYbDFs3S0K8WJ5G30G3KcAimuHLZaECM6HnaFSkenYpGrD76QdrPoB7liCuHHgvLuXykapDEqhb9VDUSd2YtVkk98cp4TzamXXTBnpEG50SIzrZJZj03SxZJJ0FRvjqHKPHGzmUSZgoLFwdNhTpYrqAbcA1dHcXhcdchs+KUNW19GGMIvMXCpMtLNMFd8tKeoxjBLxMFCudC+pkIAa1sqb2rcPeIcWNWqM6dHJRNHmlHTzKSDZk1r6gRurI6lHUg9mG+Lsy0zUc0y2g0jMKmsFLsLmYSBag2eohBWySAC1tXHuR0kLSZfRHKTbIy3DIfdkHwP/wC4lH3DdsLYzohbpTq2XlUXpkawQO5jl7SqPkbHkDFLTj8ixNSPvEck0CjrwxCJhtMiCSAg1WrYNHfu1r/Ni3g+czOWP3M0UkFf4LatI+aSamMY/l3X2AxlyXOS5Aiwf4M7sjkKyA93hjY9Qp5MZUDytdiwcV+zzKyXNl1jhkb1G0BhfzbR/hJ/MlH3vthkucSG+TCWR5yhYhZgcu52GutDH2WUekn5HS3ywfBxxLjPEHWRss6qOy6ISZIaawA5iAdnYg1E3TWu5a8H+QeMPlphA/UGWlpY9fTHTk39KpH8COPBOzAfmOGUuTK21dK/LTzOn4mJiYcCYD83wM+SnCAs2gsABZJUh6A8k12wYxMACZyFnlklzPTbUlQtYvZiJFKm+x0qpr54c8fBiHEJUS9RA51yJM8qg0ZYVZD7OlqD+jdI/rh14VnBNBFL/wAxEf8AqUN/vjHx7l5M1oJkkiePVpdNN01alIdWVgaU7juoxs4Xw5cvCkSFisahQWNsa8k+TgS1C9C7NZZZEZHFo6lWHuGFEfthB5PE8WbSJoZbWJ4pnMbhPuyOlIJCulw1NVG/X4o46HiVgoCYE8y8uR52IRuSNLB1IANEAjdWBBBBII+fjBXH3EgnTtHP4/sfy5JLzSXtp6SrGAPNghrJ99uwxYfshyx+LM5ph7F1P/dCD+2HzExG6h+9n1MvDeHJBDHCl6I1CLZs0BW5x8XhMANiGMH30Lfz3rGvExJWYJeAZZjbZeEn3Ma/+MbI4lUAKAqjsAKA/QY94mACYmJiYAFDnvnB8i0KrpRZNZMrozICukBKUiidRNk7BfnhK4hzdPn4OnJJktDAG9B6iHfSy6pDocekhu4N+2OwZjLpIul1VlPcMAR+xwAl+zzhzEk5VN/ALBf6Q1f2wrTfBjJrmjk2SGVVW6kwcMzbvMxdx2OoBt7OrvexwVTlrOcQiimiaKeOOogkzOrDos6ijX4lKEkizWHPO/ZdlmfVDJLlRpAZYWAViCfUbBOqjV34GD3LfLiZKJo0kkkDOXLSMGayADuANtsKoNPUluPJHMJOTuJooK5PLosfqKiX4tAJUDTu1HcA+awHm4xPIhAhYEgFdMUrNYIZaG1MGA79sd9xKwd2g7xnwYmPuJiw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4822" name="Picture 6" descr="http://www.slate.com/content/dam/slate/archive/2010/03/1_123125_2218698_2241481_2246161_100310_xx_marriagepredicttn.jpg.CROP.original-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4964793"/>
            <a:ext cx="3581400" cy="18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>
            <a:noAutofit/>
          </a:bodyPr>
          <a:lstStyle/>
          <a:p>
            <a:pPr algn="ctr"/>
            <a:r>
              <a:rPr lang="en-US" sz="4500" dirty="0" smtClean="0">
                <a:solidFill>
                  <a:srgbClr val="00B050"/>
                </a:solidFill>
              </a:rPr>
              <a:t>Relationships in Trouble</a:t>
            </a:r>
            <a:endParaRPr lang="en-US" sz="4500" dirty="0">
              <a:solidFill>
                <a:srgbClr val="00B050"/>
              </a:solidFill>
            </a:endParaRPr>
          </a:p>
        </p:txBody>
      </p:sp>
      <p:sp>
        <p:nvSpPr>
          <p:cNvPr id="72706" name="AutoShape 2" descr="https://encrypted-tbn3.gstatic.com/images?q=tbn:ANd9GcQRMFd7FkaDHQeqETIVj9j37Gx93RHBgdVxyeh0JZQJPblhWrHvwq1GzCj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6" name="AutoShape 4" descr="data:image/jpeg;base64,/9j/4AAQSkZJRgABAQAAAQABAAD/2wCEAAkGBxQTEhQUExQVFRUXFhwaGRgYGBcaGBgYGBoYFhocGBwYHCggHBwnHBcVITEhJSkrLi4uFx8zODMsNygtLisBCgoKDg0OGxAQGywlICUsLCwsLCwsLCwsLCwsLCwsLCwsLCwsLCwsLCwsLCwsLCwsLCwsLCwsLCwsLCwsLCsrLP/AABEIAKcBLgMBIgACEQEDEQH/xAAbAAACAgMBAAAAAAAAAAAAAAAEBQMGAAECB//EAEIQAAECBAMFBQYDBgUEAwAAAAECEQADBCESMUEFUWFxgQYikaGxEzJCwdHwI1LhBxRicoLxFZKissIkM1PSFoPi/8QAGQEAAwEBAQAAAAAAAAAAAAAAAgMEAQAF/8QAJREAAgICAgICAgMBAAAAAAAAAAECEQMhEjEEQSJRE2EyQnEU/9oADAMBAAIRAxEAPwCqSpt2ghUt7g33QFMBF46k1DxNXtHoqS/jI7MtuEdGe2YjvGFC5PAwPNtxjVvsGaraJF4F5sDodRCurLPd0i546hP3xgtZCUurXJOp57h68ITVM/ETxXlyBHzh8IVsjyZFLQTQ7XXLmY8RLnvjQj9NOUehTJYmBKtcn3iPKzHo2yqr8GX+ZQT5AP8AKCasVF0xrIpwI7mEDKNicClxqIBnTYm4tvZ6HNJaOp094Cnz2sM/SOauowDicuHGADOS2cFJ0tHQjydyJFpvbnxjEy21eOJG1005GMFQJYsz879LQyWmXOT7SSRfTK+47jHfjdWD/wBEXKgATADc+cESa0jIwCsE+kQGS2RYQKr2Md+iz020gqxhhKqNxtFLly1DIwbTbQUksX5iNr6OTLpJqoKTOBisSNoA8PSD5dR4QpoKkOyh44XKECSapsst0HSqhJubRmwWqB5qAkEnL15QIlKFvhIJGY1HMQB2j2wEpKyWSLAan9TFLpdrnGmYhRTM3EuFbwDZ+Rh8cNx32TS8hxlrovM6hgCfQw22HtFNRLxpsRZSfyn6HMQVNkA8IV06ZTGdq0U+fRQtnbOG6LvNo+RgCfR8IJMx0+ylzadQyDiOUrbMNFnnUO6IU7OxFmbjBqQt462JKWQZimRc9bcSYmqpa5SgkqCnGm/deDNp7Rl0qfZyw6zfjwKju4RWJ9SqaxJ/ERcH8wzI55wzhon/ADNPQ2M4M7Rhmvp5PET2B3hxGJmkawlxRWsjNGecmPQRgJ/KY79uTEayd8ZQfL9m1hrgA8s4053GIVFW+MKjpaCUQXk2NC2sDTaZgSkvHctTx0gwK0G3GYGFmOqqrwgD4j5RJNAJs2LMbn0frFfqcQUcTvq++Hwje2R5ZOPxTNzJpUqzw7oOzC1pxqUwwlQGpcgJD6O8HbP2NKkGUZymxy8S9SCSCkJAztnFs/xSnCES0BQTYd4NYbuJhxFKX0eXJoj7X2TgqdidBv8AARbaarSlSQnIWHINeBO01GmnXLwnvzEKWv8AqWfLMf0wNs4lRyuTfgPto429FsmL0GoeBp07CHzOkcT5rE/wpA+ZbyiBKnurwifJKi7Bj5oVqxTVkqNolKUpzy3mCpk1KXLXhfPUVIUSzEgDfa/6dYyDcpDMqWOD+xHtCpMxT+HLT6x3QV65SgpBI3jRQ3H6xlPI717t4HnDL2CAsZMAfMaxQQD8zkzGmSw+JIUU67j1BECieDkBeBNnVaZagBle257wTteQzTEe6vNtFb+R+UKnBXZRhzNLiRz9oNugGbtInKIVy1KL2PKOpdGTmwEEoRSOlOcnollbQU/yhxR7VIzcekLpUhGgJMEJS2aUgQuXEfDkuyx020ArhE9ZWYZZJNoqqPeGA3Ogiba9QyUoKnb3uedvvSMhC3ZmbJxiVntDtdU5dvcTYcTqfHyaFkkk2JNvLWJZ8pnBvqDvEcyJTm55w8hL32Ir2mqvdcvvc0n+56mL6KgHOPINnVPs1oUnMHyybqHi/Ue0QoBQNvTgYmzxd2WeK1KPEsC0PleIVyd8QS6yCk1IMI6HOLQBUUozhNtGoEtExQLlKXbx+YgvtFtsIKUJ582zitV9Q5UX95LXyIPdIPVj1irFj/syTNmr4oqFYsrdRuSXJ84loT3kHiD0Fz5PGT0srKx+/rERJZk6hjyhxOWLZSxMQRqDl/CTaO5tJuhXsuowlLbsumXURZSlwCMiHEJyLi7LcElNcX6EcySRERWRDpaIGmSBAqSDeN+mLvaRjxPNpt0QGUY0W7XZ2VFJiaXVRgvYxEmnGuW6N0zm3Hoknd66dM4jrAmYg4/eAz4DN+ETBW60AVbsr+IK88I+cMh1QnLt2eh9lpErCqaHmLAOJa0kKxAMlKQcktuhtt2ekJSmYkLSZTqDAqxfCz24dYR9kqSauQ6lrQCUgJThxEZOoqBYWsA1i+sDdo9oFE0JWv2iQ7KYAuke4oJtiu+QzFoOtkhSdpTQZ6mxaBOIuUgD3eQuIZ7OeWjEfeUe6NX3wn2hIIm31D2yvn4Qy2dUBc+WPhBYDoW844YtjViRh1GfOI/YHUmN7QQpMwlORSD1FvpAa6tR0JieSd6PQhOPBWS+xIfEX3QNtBWEBH8L+eIjwjulmErSCDc/rAlSkrJVmbluEHjTTsTnkmkkCoWQob25uIZyEthALOrC7CyiHDk3Z7WaEibKGY9QIbUigUqRcajmDZQ4gsDwMNRK0dVISpOqVh82Z05hxDXZE4rlJRniTbmL/SEu1JKsRU3dUomxBDtfKDtjzbJI0ceMc1ZsXx2amVYS5ERp2j9tE5o0qwqIcEeeRjR2Wl3hHwWmWJzkriQrrN3lHQKmgqVRpD2MSyQAU2+IesDyXoJRl7ZtQFPLdVpq8uA1HOE0yoKyxPvAX4h0vFgq5aZsspXvsdQoZGKrUyVoXgVnpuL7ooS0Rylctmv3U5luXUiOpFAplrOQs51u3zEEy6c5v4G45tEk9QZIUq3Qv1ALwu5Ico42AJGfApbzixbInYWH5h5iK8bFhqYa0qmWkflB8S30hktpiYNqaos8moIPCDJU8PbdCSXMPOJ5E7vdD6RDx2enKWmLe1EtwmYPhN/5VW9YF2DsedVHBLUABYqLsBlu3coZVVQCGIdyUtvDNFx7PU0nZ0jEQVzVaquEPklKd+XU5xfR5Mn9g1V+zKStVpuFwAEjMEAAlybuXLcYVSv2fpkyKkLUFzCnEgs2ES7nqXPhF0l1tcqWZxMlCMwhSCtWHecJSH4B4V9rP31Eqar8KY6FOEpUhQdLFu8oHMltWzgb3Rvqzxh2L5Ef2i59lyJkpaXvLVcfwqDjo+LwioyUYiNzOfF4bdjK/DXEGwmgpPMd9Pp5wORXEPHKpFkn0O6AZtMd0XCZKBgGfRgxKmXc2iprkmIyiLBP2dAM6iIjbDjJPsUIQ940tDmJSn+31jCPvQQyxPZFgaBakOhVsm8yPp5QwEv+0AbaqgGQnQ3O828tIPH2Jy1VFw7E1Q9jMWkqxqUkKtkpsFiDfLFwxNCfbNAEr1dUzHezOnCGANmAGu+N9hqRS1TCklKSMg7EpBJ+XjDCXS+1Jxk56WZjnzsIfohbpgG19me0kgS0vMlpWtR1wWtzJy/lMVKlWUkEZgjyyj2Ts/TJRZN8WZNyTx+keddudhfu08qQGlTC6f4TqnpmOHKBb2HDoNmzAuWmYnQX5H6ERHjTnAPZ6vAeWSz5c90F+yZTaHLg2YhWSPsuwZK+JpLYgRo/mkiBJSSArgMI52gxMsDvG7XgKuXgRbNT+BsT4W6xuF6A8tfNCuap1FshbnpE9JOSe8dPe3HJIPmH5RDKQyVH7vaOpCSk2z16w0QHVlOES2Csbk3ByAFn6CItlzGTN5PyjKpKQFEfFxFrv9fKIZUtSEzHOYAHHfHGeiw7KIXLwvdnD/m4xyF6PhUCxB3wn2dVFLEHhwPOHc0iYj2gsclcxl5ekLyR1Y/x5tPiwZSVYs/COJkxQzjUpSg8ESQV2J7ourlu6wpFEmltkFTU947lAHlCxNQgz+8CpKQw1AYufUjpGbRnk4lDMEjxNj/q9IDpkkBxq8UNaIYv5WXaQQcAbCFoUQOAy+sJdtlCkguyxYgDMjX9YciqS8pTlhLIJYs5A+jRWq9WLgSQOjP6nyiPFF8rZ6GaS4Uma2bTgnEcgInlTTdXFvGBqNeHEkmxSCOYcH5+ETUive4X8HPpFr2jzoupBaK6DqSuGIcbeNoVslXCO5ICVJvkQfOJ9FzbolrppBS2YPm7wYjtGtSpSbTSJhDKJYliHLcVFh/C0LtqzACFZs9uOQ+scdl9jrnTFBJZSUGYHN8SSCAepS+4RRZ59Hu+z5hmSEKOEFUsApS5CSkAFIxAFnfMAws7V1ExCHlBGNWEfiYsLEOqwzLAW4mBNh7RXUhSZavYhISZisIK/aK7pSkKsGa54iF/bSonU8kqKzOSUKCXSApCihkkFNiNIBdhvo8cXVe8kfEegD6QRsNbVksjRQPgIWhL9P7QZsJf46Sb2PoY2XRsF8keoyK/fBAngxVU1HGCZVZEfFnpOKZYxEapYhbI2jB0upSdWjBTg0JZ9EH3HX9IgTIazffzMNpgUXcPHUmSM8+EJWVpByh9CWdIw3Iil7SX3jzJ8T9AI9E22jDKUY80WcS97lm3xZgnyjZJnjUj1/sHs72VPJfMpUo81OfIMIHppZ9ooH8xhx2WqUzJYIL90tvGhB3GIVSWmEw/2RPasPogxTG+02zZc+QtM0skAqxflYHvDleOqROXCK72k2oapX7vTklL/izR7oG4HInUDUjcDHVsI8umgy1DNnscsi3yPhFkk1ONGPUe9zGvUOIP7ebJSinksGwd0cjv6gRW+z9Qyik5Eecb2MhL2h5WpCZaiXY2HX9Iqyp5WQ5J0HJ3HrD3b1T+EhD6N5t6A+MIJCHPj6PCsUaiUeRPnOxhgKZeLjEMlJMEzJoMq2/Ld9vHNEm14aIbI5qY3NlnutqB55xLUR0j3AdWI84w1dAK04X84ebEmOlafzIfqnI+BhKu7tkPM5wZsCb+KlOmFf8AtJ+Ub6MXaGktywa+Ua2pUiSkgXI81GDSoS0qmKawLfflFL2nW+0UTpdvH5wrCtcinypfLgjpKnCnOZd+MMhSkS8IFyH5X1PKFsiWbHTEkdVFvR4uNDTYpayvJQI6fYjMuTigcGLlZ1IqUJlpdQKUoCX0Idn8LxWMGKcoZjFY706H0jubMIcE5AjN+HWOtkyiolizZa9PSAjHinK+xzfOSil0dVaRiSQLAEHr/cRBRT2U+r38oYbalYMIGnzzhEhWFRGkNxTuJNnx8ZD5cgAsMsxyjlcly2pjVFUAjCdPQ5wxTKCUlSrZ3OgF1HwgZxfKkOhOP4nJ+hPteUnukl1Ztk+jnhnHqnY3swkUUol0TT+KFp95KlBmOikkEApNiB1HmeyZRnzpswiyJa1crYEDxIPSPfJKAhASMgnyEMk6JUil7OopsmcMM5OAzlrnAJwFTpThwvi7oKFHC4ztk0SdrZM1UwrQfaSQlH4Qup0zEKWsBrNLSoM5KsQ3XPqSUTApLgvx0yy5mG9GHClKzLOXvlB17As8B7U0cpEwrkLCkqzAfukl2O7lo0KaOowkKa6S/N7GPXe12zBOmyZRDgqWpV7slCgPBSkx5JtWiMmYUneb72jns1MsdPUBQBGsSY4ruzqlmD2e/DiIdY4Q1TLceS0FImkQTLqyIXJWIkCoFxGKaCJPaGYtsu612zN/e32DQz2ZtJM50khEwfC7OP4X9IptOvCCN7fOOlyn72X3aHy8XHPHpUyGOecZbei0drK3DIwn3ic/H5tFM2JIx1MhA+KageY+hjW1K1UxQBJOEN11MWL9m2zMdT7U5S0kp4qIKXHBirryhePH+ONBZJ8nZdJuylpWqbSqwTH7yT7kx9+5XHI+cJdpdqpsuZhmU4SpLYkk5vkQRYDjeLimYBMKFfGLGKv2zpcS6dCg5M3C+pQWseDnLfDEydE0v94rAkLaRJVfCC6lAhx9n/LFjFEiRLRKlhu91JOZJ1MR0oCVKWqyU2SN+kE06DMIUrU24CObOsrP7SU/9N/lP+oR5bRqZYIj2HtrI9rLmIH5GTzTf1EeS7PQASs5JyG9Wg+cZGSboYotKyXakx1kbjfmbmOdnDvePoYhXmTqc+ZuYKpO7hOfe9Q31gjTmnKnOHq+Tcd8FS56XAUnDvKSWHQvEMiaMMwak/OOphwJbNav9IjTCWpXLBLYlNuI+hgaXNxFhYbvrviWRUB1S1ZPY+oeOJUj8S2UYzkjucllKHAK+Ua2H/35Y4qHkRHe2EgTWH5REXZ4E1SBuWT4A/TzgX0GltE3aSuWpZlsUhBYjed/K79YQCL52w2aFoE5IukMrinQnkfIxRkp7w5wOOSlHQefG4TaZZ5dDhogvUzEq6AtD+St6cNuI6iE6aoqpUoOgIPnEezq15apRLEXHGJpxck/9LINQa/aFc9yovnDvs/TbucLEyTiJhnKrxKSUp7yiNPh5mDmm48Udj4qTlIg7QzAVsOnT6RXKjfuMOg5JJ6wqq0ZwzH8VxE5038mEUbk2zJHV4bbfqMKUyxmUuf5dB1IfkIE2FLACpi7JSDf74eZgRSzNmKWqzlzwAsB4ARR6Ie2XzsbsU/4bVTPjmoWE8kJLf6n8I9M2fVibTS5ib45YI6i8JuwckChkvoVpPSYsEQt2XV/uE1dHOOGUDikrOWBZs50F8JOQIu2IQtq2MsaVN1pEN5VkK5+kI6+vkpmYVTpaSz3WBbN89zwF/ja6wmmosWF/wAWpIOBA1Et/eWdNBnB6oWSUCfbVEybmlDykHiC8wj+pk//AFmKR+0DYt5qgLpOL+khz98I9VlUaJSEolhkywEgZlhqXzOr8TCntBQhUxThwUsfCMT3QTWjwCmLEg6emRiwUqgtIPSFG16IyZykH4VEcw9j4NDbYAdCr/F4W/SFZf42OwblQQZMaDiGCaUmODTb3idZaKpY7K7KclX3lBVYSEpSN2eg/WB6Uffh+sTTprlhHqpVE8t7kC01ECb3Een9mKlM1MiakBOFPsZgAYAGyCOGJx/VHnqhhHG3zixdkJqpdHVLGYQQOalJAhWSNRNu2Xepke0dOUyW7DeOHlCHa9VjqaIEXCrvqQpBH+2HkmqE6XIn/nABIzSsWseYIhFtuoJrpSwkKEjHjPuuoZOOLiE3xezkrLGmR7VQ0Qn1g6lSS5FnLDgBCfY1dMmqUpTBKUslIyGIgeOfhDTalQJUsJ1WGtonU9coDJPithY4c3SE20JyZiyxYDup5DXrHnFTsxftlykJchZ5B9TwZo9AVSapII3Rujp5aHGFlKLknMnnEUM/BuX2enPCpJR9Ip9L2LUoXmoB3XJHpANXQGRPEpV2UkpLe8lxf1j0GdRapL8orfaeiJCJgzlqBO/CSH8LGGYvIcp7eheXx4qNxKiuS85t5eJElIBVmScI4DL5QZNlH2jpDkJYDeonCn/cPCDJnZQhiJjkByCMyLsC+94slkjHskjCUlpCqkQmZiQxxAllBmz+LxjPbYUKTmoln0wiDp/Z2oSglLKCrqCT3k6sRr0gBNMBJKjmSw8WMbGcZdMxxlHtAc9ZMxIOdh0EFbGppwWJ0qWtYSrMJJSdCCRwMboab2lSA2agOgZ/IGPUaOckAIYBIsGsB0hHkZvxqkh2LFz2KqNaJ0sulQSXStC0kEAhiCDwfhHmFVIwTFo1Qsp/ykj6R7YqQ8VPtZ2YE0e1l2mixGQW2/cdxiXxvIipNP2VeRF5I/tFco5SvZ4swdNXETiklmRiI76nIbRizDwjqnmYZEhrFieuIi/hHW0FsBoCHA3Em48b9YobfKkZFLhv6F1NRY1kJOSf5Qo6Dm0d0yfeszDKONmzmLvfET5wzlAKmrDjvBw9r2JHi5g5zdsDDBUmC0aHC/5T5B4SzHUphmSw6/3h9NWEIXvwkdVW9HhZsinK5hALE2J/KnU82Yf1R2P22d5DuorsysX3RJQe6m61aKV9AfExxTEY0J0Kk4j1HlFmNDIAA9k4HFT+sZLkoBAQgJ6X8TGvyF9Arwpe2erbOk+zkrRlhmY0/wAq2Uf9RmeUEbV2ZJqpY9qgHCLHIpLMSki4tC3sxtIT5AQT+IhOE8RofKG0hWJAR/FfkHP0g4y5bRPOLi6KAvsuEz5NM5XSzSqYXH4n4bd0KDBicN2dnEX5KUISJaEhASGSkDCAOA3QHXKSamQdQmaOT4P/AFMHqUFpI+JFx97jeNSSBeziaq4P5gPHKFO3ajApasy4SgfmWRbwzPCGVZM7soDMqy4RWKnaDldTM90EiSnLr1YF+QjfYP6KN+0HZDzEGX3lIlpSveo3L8TeEHZWc0xSTqPME5+JhzU7axEqUCXJe9+MQSVSlzUTEnCsOFA2KgQ3iIRLnTUlopioacXsdpVHdoHPOOPaGIeNl3KioFbJLbx843JX7p/iaOSmNO1uLx7als8etDCeCSoAOwc8Pu8WrY9ORs2ocfClX+sK9GhNskAKxjvOzgtcRZZPfCpeIhK0s2ltDuygMuW2ZGBN2JmFVJNQfhW44ZK9X8YgraMq2hO/KQlXPEEn5HwgnsegyPboUC4KSH1Cg4Py6QfW/wDemTMhhQOoST/yjJNctA9DHYdOyUgfEp+iXA83gTaNaiZMU7gDupPAfbw72eoS5ZUoaZ6NoB4xWqijKlKVLACQ1nL3Z2fmIj8hckWeLKMHswUxzQoH1jr26hZaX5wEVFJNiGLEsWdgc8siIKlVz2LKEROL9noxp9MmQoH3Sx3QPtaYfZLKkhTJOXKJfZoV7tjuiHAbgu0djSclQM7SZSZwB9wnEpSABuYgxeDLO4RRaa1RhDsJrDeGUw+UejFR4dfvOLvIi5VRF48+KYvUkbm9IoldZUxIuPbKPRyr0j0OdhAILNqT9fEdY8+2xLwrmt/5VN1jvHhxZ2aVoL7FJecqYdAfMj9Yuq5aVZFj5RWOwEkETXD2Gt9f1izzKdsiIT5KfOx3jtcKOpM1aBcON4iZFQhT3F4EGNOWXjHBUlZAIAJ1ETcLHO0hLtekSFYE78XLEtSvmYDpKBM9aitSghKsICWctnc6ZecS7enYcawcxkxDaDPOHmx0S0yUS1Bu7c8TcnximUnGNoGk2oiSZ2US6zLmhPedAV+UjJXF3vCifRKSQFjvYyLZW3cIte2qhMpLpLlVkjjqTwEKKVGMSio5JKif5lKbyDxsMkmrb0YoJOkQUWzxMUTMHcDMMnJ//Lf5oYIpUSwfZpSl8wNYPkd1LMN5+/LpGLUk5pEA5sdGMVv2BoSTnaOFu5gspRu9Y4VLRugeQxyXYf2SqSiplbirCf6repEegGTgKjuBjzejRhWlSdCCOYIPyj0batT3FLGRQVeUVYHo87yquyjbW28smXMShPdUSxUXIIY3a3vP0hx2d2sahawoMQnJ9HirVd0oGrE/5i4fo0OeyEtp/NBfjdJg5ZGp8V0AsUfx8n2WGpJCVEWOAsdzjCI8x7V7QUqauUAcEoFIA0w4Q/jHpe1lgIIGaiAOSSFK88IjzvthKEqsfITBiG4hQAPmDFeJ7JMnRUVHug8T6xo5BTfYguipUqQoE94LIG73R8wYhkySs+yDYgVZ5W4+MG2wLR3+9qIJSohhl6iIf8QmfmPlBEqiUAp2BGh1BcOCOIMLlZmFzin6GQnurO1iOSnfB0yhmD4FeEa/c1tdKvCM032E3ol2YsiWxS/I94crw+2VVhVgwOrOH+hhLRzxLsQDwNsoYSVXCk91T5g2IgJK9GoslJVAKuA+HqQCSBfO5J8YfKmpIfA4KWNgXByPPKKDVbQU4SoMpKgpCteI6iLZRVBISh3vuuA4+RgOLpBNq7HNav8ACQneVEjUhPDgSIXykMGJB7zvws3WDK0/9sHQE8r3+kLZs0BTjryFxCprtGw6N0dQWmaj2h45JSn5RLT0UtUkqUnCTMN02N+ULqZJ7+jqcXFxB4m/gezfvYn8mgHHs2MmmLSCGOYId9w4+USyZzu5yGsSJcSwlwThb6QhkyZ8onEDh5g58riBhjTlaHPK+NMrntlCauYP/IVA8Qt/lF9pq1C0JLhyDZ8/tjFKrKZLnCm7371n3m0FUk5SEpSD7uXUv9YslG0TKVDvbFT+ESncrjcN9SekVJKCtSQXzu79S/3nDlRBGG76ubHfbqYhqZIQAQzHdprHR0qObt2d9g6rDNWhXxJ80l/QmLhMIUAkm+h++Uea0s8omhSc8T+f0i60k9+6Q/zbfC8sdWHjlToYkzE5/WNfvD3KRnnEonPYP4vAlfNsblwkxFjx29osnP6Kp2mmd8oZr/rFulSksM2AEU7a4xTw9xiSD5AxZZ05iCDk7DQ3YxQsaaQvLNpg+26XGlOEscYA4YrHzAgObN9kpLgYAUgXdkgYQ7cL9THW1q4hANwcYPgXvu0gCjAnTAgF0kgl9AM346Rrh6Ox5FTLpjP/AIz0iJShqgjpHc1QLso/P7N/CBxOIzcxHLG0ymOSMkdqKNU+URqKN3lGGfwMRrqT/cxnFmtonklIdnHFos5mFVEh8zLb/j6RS1VViHtvi9bKwzqeSoXSZYSRwAwq62MejijSPOyu2UmomMl2vwhp2XmfjrV8KZf+pRAHziubUmCXPmJ/KS2rsc+GZ8YddiZgUqbLcElKFDklRf8A3iGRikKcmw3tBV/9VTy9TLV497/1iu/tLpnl0s78qlS1ciQoP/lPjHfautCNpyFKUyJeEE83fyUIZ9v6iX+5FNnUpBTfNiCSODawz6AXs81M4y/dYh3be0cUtQ84Lydb8nzhfNNuRjtE1uFoZYNDv9+7yidQPU/WFM1QxKtYk+scCY9408DOdnQgkXmTPBzPjHRmJ1MJ8YFhbiRE0kPbEPA3ibiU8mS7TUkoIYOcjmYSyJxR3VCx6Q5A3gxxPlhViDzYNBLRjtmqCWJuhKhr9Ys2xp7zEYyAUG53DUHx1ipU8lcolUpbvn3WJ8bQxlbZIACwUl/eAsfCNALVtauBnEC6RYNkxG/jAK190b1K6AXHpCqmnIVdKiWsQSzgnPjHX7+pIUCBuDKBtxAgHE2IR++KGYs+cFoqhoxhMhZVmSRoMompqe/vEDygHBexyk/QyXVNp4Qs2jtBbMARDSXLA1d41VUaFhjrzeCjGKNlyZUjWZ4nN42ipOaS7aaw0n7APwqPhHP/AMfURZTdPoYbaE8WBCoQxuXOrF3iITQp8x0gubsecnJlDgflAxopjsUK++McmjnFmUslBWMROjNb5Q6pO4sg3wks+r5QFTUBSHKT9PrBUpKc9d2XrGSlo6MXY5TUnQD9NYW1M0nESbAlhrcQJMqbkDEG4jnpARmr0Zhx6wMEkbNtsEmT3VibXrDNNeABqwseNy0LBKOsbRJN2STvg0l6Bk2+zvaE3EGzGp36+NvKOtkKwFSgWsz7ucQiSrJvG0SSpSmKRqRpujjh/IryFNmMn/lu55v5QdLrEngeLRX5Es5cYaJkJI90jrb1hM4oZjbDFVI3P0/SNKmAjTwiJEknl/NEc+nLXJy4GF8IjLkA7QN+6db6AvA66qbLSfZzVoBzSlZCTxAGrC8SVEmz38IWzqggMxBzfRmimFUTzuztc0qN1byTm/XrFn/Z3LJnzVaJlN1UpJ/4xTgtrkEgatFj7Hbfk0wmmZjeYwDBwGvfXMwTBIu2Y/6mY+RU/MNb0hOuiExz7oy7ozg3tBVpmz1LSsKSQCk7mDEEHIvvhVMmEsLgDJvnGM5G/wDA0j4y3ECIFbFln4z0aJUSzv8AWOxTE5jyH1jLf2FS+gf/AAqUn4lH+ofSORRS/wCLz+UFTEBPwtGpc0nKOswcro1K1BG5mjSqPAxJYcI1GQFjuKJpMtGIO7wylU4OSQ2UZGQLNROqjCA+FPNhAc6jQq5YchGRkDbCpEEzZaFHNuUFSqRCfzHwjIyOcmdxQQqQlsiAfvSOzScLRqMjAieTTJaMAa2XhG4yNs4k9k++OVSr2MajIKwSKoVhLJtGggqzPp9I1GRhlmCn3F46FE12HQt8oyMjGacTJJ1SH6GNGnxB2v0+YjIyORjN+ySQzsf5RHY2aFfY+kZGQVsykyJWyQ4+/WJjskAh7sOH0jIyBbZ1I4mykAMxjSFDcTGoyMCJ1JA0frHSU7i0ZGQJqOv3cKDlyfKF1ZstBfEGPCMjINMxoAqNkBQAGW/X0iCZsZi+JrfeUZGQy2L4oHOzki1/WJDQZMLc/wBIyMjG2cooXLCgopYWPhBIpwTlfnGRkYzESzdnFn3cYHkS0g3fLT+4jIyOTNZ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8" name="AutoShape 6" descr="data:image/jpeg;base64,/9j/4AAQSkZJRgABAQAAAQABAAD/2wCEAAkGBxQTEhQUExQVFRUXFhwaGRgYGBcaGBgYGBoYFhocGBwYHCggHBwnHBcVITEhJSkrLi4uFx8zODMsNygtLisBCgoKDg0OGxAQGywlICUsLCwsLCwsLCwsLCwsLCwsLCwsLCwsLCwsLCwsLCwsLCwsLCwsLCwsLCwsLCwsLCsrLP/AABEIAKcBLgMBIgACEQEDEQH/xAAbAAACAgMBAAAAAAAAAAAAAAAEBQMGAAECB//EAEIQAAECBAMFBQYDBgUEAwAAAAECEQADBCESMUEFUWFxgQYikaGxEzJCwdHwI1LhBxRicoLxFZKissIkM1PSFoPi/8QAGQEAAwEBAQAAAAAAAAAAAAAAAgMEAQAF/8QAJREAAgICAgICAgMBAAAAAAAAAAECEQMhEjEEQSJRE2EyQnEU/9oADAMBAAIRAxEAPwCqSpt2ghUt7g33QFMBF46k1DxNXtHoqS/jI7MtuEdGe2YjvGFC5PAwPNtxjVvsGaraJF4F5sDodRCurLPd0i546hP3xgtZCUurXJOp57h68ITVM/ETxXlyBHzh8IVsjyZFLQTQ7XXLmY8RLnvjQj9NOUehTJYmBKtcn3iPKzHo2yqr8GX+ZQT5AP8AKCasVF0xrIpwI7mEDKNicClxqIBnTYm4tvZ6HNJaOp094Cnz2sM/SOauowDicuHGADOS2cFJ0tHQjydyJFpvbnxjEy21eOJG1005GMFQJYsz879LQyWmXOT7SSRfTK+47jHfjdWD/wBEXKgATADc+cESa0jIwCsE+kQGS2RYQKr2Md+iz020gqxhhKqNxtFLly1DIwbTbQUksX5iNr6OTLpJqoKTOBisSNoA8PSD5dR4QpoKkOyh44XKECSapsst0HSqhJubRmwWqB5qAkEnL15QIlKFvhIJGY1HMQB2j2wEpKyWSLAan9TFLpdrnGmYhRTM3EuFbwDZ+Rh8cNx32TS8hxlrovM6hgCfQw22HtFNRLxpsRZSfyn6HMQVNkA8IV06ZTGdq0U+fRQtnbOG6LvNo+RgCfR8IJMx0+ylzadQyDiOUrbMNFnnUO6IU7OxFmbjBqQt462JKWQZimRc9bcSYmqpa5SgkqCnGm/deDNp7Rl0qfZyw6zfjwKju4RWJ9SqaxJ/ERcH8wzI55wzhon/ADNPQ2M4M7Rhmvp5PET2B3hxGJmkawlxRWsjNGecmPQRgJ/KY79uTEayd8ZQfL9m1hrgA8s4053GIVFW+MKjpaCUQXk2NC2sDTaZgSkvHctTx0gwK0G3GYGFmOqqrwgD4j5RJNAJs2LMbn0frFfqcQUcTvq++Hwje2R5ZOPxTNzJpUqzw7oOzC1pxqUwwlQGpcgJD6O8HbP2NKkGUZymxy8S9SCSCkJAztnFs/xSnCES0BQTYd4NYbuJhxFKX0eXJoj7X2TgqdidBv8AARbaarSlSQnIWHINeBO01GmnXLwnvzEKWv8AqWfLMf0wNs4lRyuTfgPto429FsmL0GoeBp07CHzOkcT5rE/wpA+ZbyiBKnurwifJKi7Bj5oVqxTVkqNolKUpzy3mCpk1KXLXhfPUVIUSzEgDfa/6dYyDcpDMqWOD+xHtCpMxT+HLT6x3QV65SgpBI3jRQ3H6xlPI717t4HnDL2CAsZMAfMaxQQD8zkzGmSw+JIUU67j1BECieDkBeBNnVaZagBle257wTteQzTEe6vNtFb+R+UKnBXZRhzNLiRz9oNugGbtInKIVy1KL2PKOpdGTmwEEoRSOlOcnollbQU/yhxR7VIzcekLpUhGgJMEJS2aUgQuXEfDkuyx020ArhE9ZWYZZJNoqqPeGA3Ogiba9QyUoKnb3uedvvSMhC3ZmbJxiVntDtdU5dvcTYcTqfHyaFkkk2JNvLWJZ8pnBvqDvEcyJTm55w8hL32Ir2mqvdcvvc0n+56mL6KgHOPINnVPs1oUnMHyybqHi/Ue0QoBQNvTgYmzxd2WeK1KPEsC0PleIVyd8QS6yCk1IMI6HOLQBUUozhNtGoEtExQLlKXbx+YgvtFtsIKUJ582zitV9Q5UX95LXyIPdIPVj1irFj/syTNmr4oqFYsrdRuSXJ84loT3kHiD0Fz5PGT0srKx+/rERJZk6hjyhxOWLZSxMQRqDl/CTaO5tJuhXsuowlLbsumXURZSlwCMiHEJyLi7LcElNcX6EcySRERWRDpaIGmSBAqSDeN+mLvaRjxPNpt0QGUY0W7XZ2VFJiaXVRgvYxEmnGuW6N0zm3Hoknd66dM4jrAmYg4/eAz4DN+ETBW60AVbsr+IK88I+cMh1QnLt2eh9lpErCqaHmLAOJa0kKxAMlKQcktuhtt2ekJSmYkLSZTqDAqxfCz24dYR9kqSauQ6lrQCUgJThxEZOoqBYWsA1i+sDdo9oFE0JWv2iQ7KYAuke4oJtiu+QzFoOtkhSdpTQZ6mxaBOIuUgD3eQuIZ7OeWjEfeUe6NX3wn2hIIm31D2yvn4Qy2dUBc+WPhBYDoW844YtjViRh1GfOI/YHUmN7QQpMwlORSD1FvpAa6tR0JieSd6PQhOPBWS+xIfEX3QNtBWEBH8L+eIjwjulmErSCDc/rAlSkrJVmbluEHjTTsTnkmkkCoWQob25uIZyEthALOrC7CyiHDk3Z7WaEibKGY9QIbUigUqRcajmDZQ4gsDwMNRK0dVISpOqVh82Z05hxDXZE4rlJRniTbmL/SEu1JKsRU3dUomxBDtfKDtjzbJI0ceMc1ZsXx2amVYS5ERp2j9tE5o0qwqIcEeeRjR2Wl3hHwWmWJzkriQrrN3lHQKmgqVRpD2MSyQAU2+IesDyXoJRl7ZtQFPLdVpq8uA1HOE0yoKyxPvAX4h0vFgq5aZsspXvsdQoZGKrUyVoXgVnpuL7ooS0Rylctmv3U5luXUiOpFAplrOQs51u3zEEy6c5v4G45tEk9QZIUq3Qv1ALwu5Ico42AJGfApbzixbInYWH5h5iK8bFhqYa0qmWkflB8S30hktpiYNqaos8moIPCDJU8PbdCSXMPOJ5E7vdD6RDx2enKWmLe1EtwmYPhN/5VW9YF2DsedVHBLUABYqLsBlu3coZVVQCGIdyUtvDNFx7PU0nZ0jEQVzVaquEPklKd+XU5xfR5Mn9g1V+zKStVpuFwAEjMEAAlybuXLcYVSv2fpkyKkLUFzCnEgs2ES7nqXPhF0l1tcqWZxMlCMwhSCtWHecJSH4B4V9rP31Eqar8KY6FOEpUhQdLFu8oHMltWzgb3Rvqzxh2L5Ef2i59lyJkpaXvLVcfwqDjo+LwioyUYiNzOfF4bdjK/DXEGwmgpPMd9Pp5wORXEPHKpFkn0O6AZtMd0XCZKBgGfRgxKmXc2iprkmIyiLBP2dAM6iIjbDjJPsUIQ940tDmJSn+31jCPvQQyxPZFgaBakOhVsm8yPp5QwEv+0AbaqgGQnQ3O828tIPH2Jy1VFw7E1Q9jMWkqxqUkKtkpsFiDfLFwxNCfbNAEr1dUzHezOnCGANmAGu+N9hqRS1TCklKSMg7EpBJ+XjDCXS+1Jxk56WZjnzsIfohbpgG19me0kgS0vMlpWtR1wWtzJy/lMVKlWUkEZgjyyj2Ts/TJRZN8WZNyTx+keddudhfu08qQGlTC6f4TqnpmOHKBb2HDoNmzAuWmYnQX5H6ERHjTnAPZ6vAeWSz5c90F+yZTaHLg2YhWSPsuwZK+JpLYgRo/mkiBJSSArgMI52gxMsDvG7XgKuXgRbNT+BsT4W6xuF6A8tfNCuap1FshbnpE9JOSe8dPe3HJIPmH5RDKQyVH7vaOpCSk2z16w0QHVlOES2Csbk3ByAFn6CItlzGTN5PyjKpKQFEfFxFrv9fKIZUtSEzHOYAHHfHGeiw7KIXLwvdnD/m4xyF6PhUCxB3wn2dVFLEHhwPOHc0iYj2gsclcxl5ekLyR1Y/x5tPiwZSVYs/COJkxQzjUpSg8ESQV2J7ourlu6wpFEmltkFTU947lAHlCxNQgz+8CpKQw1AYufUjpGbRnk4lDMEjxNj/q9IDpkkBxq8UNaIYv5WXaQQcAbCFoUQOAy+sJdtlCkguyxYgDMjX9YciqS8pTlhLIJYs5A+jRWq9WLgSQOjP6nyiPFF8rZ6GaS4Uma2bTgnEcgInlTTdXFvGBqNeHEkmxSCOYcH5+ETUive4X8HPpFr2jzoupBaK6DqSuGIcbeNoVslXCO5ICVJvkQfOJ9FzbolrppBS2YPm7wYjtGtSpSbTSJhDKJYliHLcVFh/C0LtqzACFZs9uOQ+scdl9jrnTFBJZSUGYHN8SSCAepS+4RRZ59Hu+z5hmSEKOEFUsApS5CSkAFIxAFnfMAws7V1ExCHlBGNWEfiYsLEOqwzLAW4mBNh7RXUhSZavYhISZisIK/aK7pSkKsGa54iF/bSonU8kqKzOSUKCXSApCihkkFNiNIBdhvo8cXVe8kfEegD6QRsNbVksjRQPgIWhL9P7QZsJf46Sb2PoY2XRsF8keoyK/fBAngxVU1HGCZVZEfFnpOKZYxEapYhbI2jB0upSdWjBTg0JZ9EH3HX9IgTIazffzMNpgUXcPHUmSM8+EJWVpByh9CWdIw3Iil7SX3jzJ8T9AI9E22jDKUY80WcS97lm3xZgnyjZJnjUj1/sHs72VPJfMpUo81OfIMIHppZ9ooH8xhx2WqUzJYIL90tvGhB3GIVSWmEw/2RPasPogxTG+02zZc+QtM0skAqxflYHvDleOqROXCK72k2oapX7vTklL/izR7oG4HInUDUjcDHVsI8umgy1DNnscsi3yPhFkk1ONGPUe9zGvUOIP7ebJSinksGwd0cjv6gRW+z9Qyik5Eecb2MhL2h5WpCZaiXY2HX9Iqyp5WQ5J0HJ3HrD3b1T+EhD6N5t6A+MIJCHPj6PCsUaiUeRPnOxhgKZeLjEMlJMEzJoMq2/Ld9vHNEm14aIbI5qY3NlnutqB55xLUR0j3AdWI84w1dAK04X84ebEmOlafzIfqnI+BhKu7tkPM5wZsCb+KlOmFf8AtJ+Ub6MXaGktywa+Ua2pUiSkgXI81GDSoS0qmKawLfflFL2nW+0UTpdvH5wrCtcinypfLgjpKnCnOZd+MMhSkS8IFyH5X1PKFsiWbHTEkdVFvR4uNDTYpayvJQI6fYjMuTigcGLlZ1IqUJlpdQKUoCX0Idn8LxWMGKcoZjFY706H0jubMIcE5AjN+HWOtkyiolizZa9PSAjHinK+xzfOSil0dVaRiSQLAEHr/cRBRT2U+r38oYbalYMIGnzzhEhWFRGkNxTuJNnx8ZD5cgAsMsxyjlcly2pjVFUAjCdPQ5wxTKCUlSrZ3OgF1HwgZxfKkOhOP4nJ+hPteUnukl1Ztk+jnhnHqnY3swkUUol0TT+KFp95KlBmOikkEApNiB1HmeyZRnzpswiyJa1crYEDxIPSPfJKAhASMgnyEMk6JUil7OopsmcMM5OAzlrnAJwFTpThwvi7oKFHC4ztk0SdrZM1UwrQfaSQlH4Qup0zEKWsBrNLSoM5KsQ3XPqSUTApLgvx0yy5mG9GHClKzLOXvlB17As8B7U0cpEwrkLCkqzAfukl2O7lo0KaOowkKa6S/N7GPXe12zBOmyZRDgqWpV7slCgPBSkx5JtWiMmYUneb72jns1MsdPUBQBGsSY4ruzqlmD2e/DiIdY4Q1TLceS0FImkQTLqyIXJWIkCoFxGKaCJPaGYtsu612zN/e32DQz2ZtJM50khEwfC7OP4X9IptOvCCN7fOOlyn72X3aHy8XHPHpUyGOecZbei0drK3DIwn3ic/H5tFM2JIx1MhA+KageY+hjW1K1UxQBJOEN11MWL9m2zMdT7U5S0kp4qIKXHBirryhePH+ONBZJ8nZdJuylpWqbSqwTH7yT7kx9+5XHI+cJdpdqpsuZhmU4SpLYkk5vkQRYDjeLimYBMKFfGLGKv2zpcS6dCg5M3C+pQWseDnLfDEydE0v94rAkLaRJVfCC6lAhx9n/LFjFEiRLRKlhu91JOZJ1MR0oCVKWqyU2SN+kE06DMIUrU24CObOsrP7SU/9N/lP+oR5bRqZYIj2HtrI9rLmIH5GTzTf1EeS7PQASs5JyG9Wg+cZGSboYotKyXakx1kbjfmbmOdnDvePoYhXmTqc+ZuYKpO7hOfe9Q31gjTmnKnOHq+Tcd8FS56XAUnDvKSWHQvEMiaMMwak/OOphwJbNav9IjTCWpXLBLYlNuI+hgaXNxFhYbvrviWRUB1S1ZPY+oeOJUj8S2UYzkjucllKHAK+Ua2H/35Y4qHkRHe2EgTWH5REXZ4E1SBuWT4A/TzgX0GltE3aSuWpZlsUhBYjed/K79YQCL52w2aFoE5IukMrinQnkfIxRkp7w5wOOSlHQefG4TaZZ5dDhogvUzEq6AtD+St6cNuI6iE6aoqpUoOgIPnEezq15apRLEXHGJpxck/9LINQa/aFc9yovnDvs/TbucLEyTiJhnKrxKSUp7yiNPh5mDmm48Udj4qTlIg7QzAVsOnT6RXKjfuMOg5JJ6wqq0ZwzH8VxE5038mEUbk2zJHV4bbfqMKUyxmUuf5dB1IfkIE2FLACpi7JSDf74eZgRSzNmKWqzlzwAsB4ARR6Ie2XzsbsU/4bVTPjmoWE8kJLf6n8I9M2fVibTS5ib45YI6i8JuwckChkvoVpPSYsEQt2XV/uE1dHOOGUDikrOWBZs50F8JOQIu2IQtq2MsaVN1pEN5VkK5+kI6+vkpmYVTpaSz3WBbN89zwF/ja6wmmosWF/wAWpIOBA1Et/eWdNBnB6oWSUCfbVEybmlDykHiC8wj+pk//AFmKR+0DYt5qgLpOL+khz98I9VlUaJSEolhkywEgZlhqXzOr8TCntBQhUxThwUsfCMT3QTWjwCmLEg6emRiwUqgtIPSFG16IyZykH4VEcw9j4NDbYAdCr/F4W/SFZf42OwblQQZMaDiGCaUmODTb3idZaKpY7K7KclX3lBVYSEpSN2eg/WB6Uffh+sTTprlhHqpVE8t7kC01ECb3Een9mKlM1MiakBOFPsZgAYAGyCOGJx/VHnqhhHG3zixdkJqpdHVLGYQQOalJAhWSNRNu2Xepke0dOUyW7DeOHlCHa9VjqaIEXCrvqQpBH+2HkmqE6XIn/nABIzSsWseYIhFtuoJrpSwkKEjHjPuuoZOOLiE3xezkrLGmR7VQ0Qn1g6lSS5FnLDgBCfY1dMmqUpTBKUslIyGIgeOfhDTalQJUsJ1WGtonU9coDJPithY4c3SE20JyZiyxYDup5DXrHnFTsxftlykJchZ5B9TwZo9AVSapII3Rujp5aHGFlKLknMnnEUM/BuX2enPCpJR9Ip9L2LUoXmoB3XJHpANXQGRPEpV2UkpLe8lxf1j0GdRapL8orfaeiJCJgzlqBO/CSH8LGGYvIcp7eheXx4qNxKiuS85t5eJElIBVmScI4DL5QZNlH2jpDkJYDeonCn/cPCDJnZQhiJjkByCMyLsC+94slkjHskjCUlpCqkQmZiQxxAllBmz+LxjPbYUKTmoln0wiDp/Z2oSglLKCrqCT3k6sRr0gBNMBJKjmSw8WMbGcZdMxxlHtAc9ZMxIOdh0EFbGppwWJ0qWtYSrMJJSdCCRwMboab2lSA2agOgZ/IGPUaOckAIYBIsGsB0hHkZvxqkh2LFz2KqNaJ0sulQSXStC0kEAhiCDwfhHmFVIwTFo1Qsp/ykj6R7YqQ8VPtZ2YE0e1l2mixGQW2/cdxiXxvIipNP2VeRF5I/tFco5SvZ4swdNXETiklmRiI76nIbRizDwjqnmYZEhrFieuIi/hHW0FsBoCHA3Em48b9YobfKkZFLhv6F1NRY1kJOSf5Qo6Dm0d0yfeszDKONmzmLvfET5wzlAKmrDjvBw9r2JHi5g5zdsDDBUmC0aHC/5T5B4SzHUphmSw6/3h9NWEIXvwkdVW9HhZsinK5hALE2J/KnU82Yf1R2P22d5DuorsysX3RJQe6m61aKV9AfExxTEY0J0Kk4j1HlFmNDIAA9k4HFT+sZLkoBAQgJ6X8TGvyF9Arwpe2erbOk+zkrRlhmY0/wAq2Uf9RmeUEbV2ZJqpY9qgHCLHIpLMSki4tC3sxtIT5AQT+IhOE8RofKG0hWJAR/FfkHP0g4y5bRPOLi6KAvsuEz5NM5XSzSqYXH4n4bd0KDBicN2dnEX5KUISJaEhASGSkDCAOA3QHXKSamQdQmaOT4P/AFMHqUFpI+JFx97jeNSSBeziaq4P5gPHKFO3ajApasy4SgfmWRbwzPCGVZM7soDMqy4RWKnaDldTM90EiSnLr1YF+QjfYP6KN+0HZDzEGX3lIlpSveo3L8TeEHZWc0xSTqPME5+JhzU7axEqUCXJe9+MQSVSlzUTEnCsOFA2KgQ3iIRLnTUlopioacXsdpVHdoHPOOPaGIeNl3KioFbJLbx843JX7p/iaOSmNO1uLx7als8etDCeCSoAOwc8Pu8WrY9ORs2ocfClX+sK9GhNskAKxjvOzgtcRZZPfCpeIhK0s2ltDuygMuW2ZGBN2JmFVJNQfhW44ZK9X8YgraMq2hO/KQlXPEEn5HwgnsegyPboUC4KSH1Cg4Py6QfW/wDemTMhhQOoST/yjJNctA9DHYdOyUgfEp+iXA83gTaNaiZMU7gDupPAfbw72eoS5ZUoaZ6NoB4xWqijKlKVLACQ1nL3Z2fmIj8hckWeLKMHswUxzQoH1jr26hZaX5wEVFJNiGLEsWdgc8siIKlVz2LKEROL9noxp9MmQoH3Sx3QPtaYfZLKkhTJOXKJfZoV7tjuiHAbgu0djSclQM7SZSZwB9wnEpSABuYgxeDLO4RRaa1RhDsJrDeGUw+UejFR4dfvOLvIi5VRF48+KYvUkbm9IoldZUxIuPbKPRyr0j0OdhAILNqT9fEdY8+2xLwrmt/5VN1jvHhxZ2aVoL7FJecqYdAfMj9Yuq5aVZFj5RWOwEkETXD2Gt9f1izzKdsiIT5KfOx3jtcKOpM1aBcON4iZFQhT3F4EGNOWXjHBUlZAIAJ1ETcLHO0hLtekSFYE78XLEtSvmYDpKBM9aitSghKsICWctnc6ZecS7enYcawcxkxDaDPOHmx0S0yUS1Bu7c8TcnximUnGNoGk2oiSZ2US6zLmhPedAV+UjJXF3vCifRKSQFjvYyLZW3cIte2qhMpLpLlVkjjqTwEKKVGMSio5JKif5lKbyDxsMkmrb0YoJOkQUWzxMUTMHcDMMnJ//Lf5oYIpUSwfZpSl8wNYPkd1LMN5+/LpGLUk5pEA5sdGMVv2BoSTnaOFu5gspRu9Y4VLRugeQxyXYf2SqSiplbirCf6repEegGTgKjuBjzejRhWlSdCCOYIPyj0batT3FLGRQVeUVYHo87yquyjbW28smXMShPdUSxUXIIY3a3vP0hx2d2sahawoMQnJ9HirVd0oGrE/5i4fo0OeyEtp/NBfjdJg5ZGp8V0AsUfx8n2WGpJCVEWOAsdzjCI8x7V7QUqauUAcEoFIA0w4Q/jHpe1lgIIGaiAOSSFK88IjzvthKEqsfITBiG4hQAPmDFeJ7JMnRUVHug8T6xo5BTfYguipUqQoE94LIG73R8wYhkySs+yDYgVZ5W4+MG2wLR3+9qIJSohhl6iIf8QmfmPlBEqiUAp2BGh1BcOCOIMLlZmFzin6GQnurO1iOSnfB0yhmD4FeEa/c1tdKvCM032E3ol2YsiWxS/I94crw+2VVhVgwOrOH+hhLRzxLsQDwNsoYSVXCk91T5g2IgJK9GoslJVAKuA+HqQCSBfO5J8YfKmpIfA4KWNgXByPPKKDVbQU4SoMpKgpCteI6iLZRVBISh3vuuA4+RgOLpBNq7HNav8ACQneVEjUhPDgSIXykMGJB7zvws3WDK0/9sHQE8r3+kLZs0BTjryFxCprtGw6N0dQWmaj2h45JSn5RLT0UtUkqUnCTMN02N+ULqZJ7+jqcXFxB4m/gezfvYn8mgHHs2MmmLSCGOYId9w4+USyZzu5yGsSJcSwlwThb6QhkyZ8onEDh5g58riBhjTlaHPK+NMrntlCauYP/IVA8Qt/lF9pq1C0JLhyDZ8/tjFKrKZLnCm7371n3m0FUk5SEpSD7uXUv9YslG0TKVDvbFT+ESncrjcN9SekVJKCtSQXzu79S/3nDlRBGG76ubHfbqYhqZIQAQzHdprHR0qObt2d9g6rDNWhXxJ80l/QmLhMIUAkm+h++Uea0s8omhSc8T+f0i60k9+6Q/zbfC8sdWHjlToYkzE5/WNfvD3KRnnEonPYP4vAlfNsblwkxFjx29osnP6Kp2mmd8oZr/rFulSksM2AEU7a4xTw9xiSD5AxZZ05iCDk7DQ3YxQsaaQvLNpg+26XGlOEscYA4YrHzAgObN9kpLgYAUgXdkgYQ7cL9THW1q4hANwcYPgXvu0gCjAnTAgF0kgl9AM346Rrh6Ox5FTLpjP/AIz0iJShqgjpHc1QLso/P7N/CBxOIzcxHLG0ymOSMkdqKNU+URqKN3lGGfwMRrqT/cxnFmtonklIdnHFos5mFVEh8zLb/j6RS1VViHtvi9bKwzqeSoXSZYSRwAwq62MejijSPOyu2UmomMl2vwhp2XmfjrV8KZf+pRAHziubUmCXPmJ/KS2rsc+GZ8YddiZgUqbLcElKFDklRf8A3iGRikKcmw3tBV/9VTy9TLV497/1iu/tLpnl0s78qlS1ciQoP/lPjHfautCNpyFKUyJeEE83fyUIZ9v6iX+5FNnUpBTfNiCSODawz6AXs81M4y/dYh3be0cUtQ84Lydb8nzhfNNuRjtE1uFoZYNDv9+7yidQPU/WFM1QxKtYk+scCY9408DOdnQgkXmTPBzPjHRmJ1MJ8YFhbiRE0kPbEPA3ibiU8mS7TUkoIYOcjmYSyJxR3VCx6Q5A3gxxPlhViDzYNBLRjtmqCWJuhKhr9Ys2xp7zEYyAUG53DUHx1ipU8lcolUpbvn3WJ8bQxlbZIACwUl/eAsfCNALVtauBnEC6RYNkxG/jAK190b1K6AXHpCqmnIVdKiWsQSzgnPjHX7+pIUCBuDKBtxAgHE2IR++KGYs+cFoqhoxhMhZVmSRoMompqe/vEDygHBexyk/QyXVNp4Qs2jtBbMARDSXLA1d41VUaFhjrzeCjGKNlyZUjWZ4nN42ipOaS7aaw0n7APwqPhHP/AMfURZTdPoYbaE8WBCoQxuXOrF3iITQp8x0gubsecnJlDgflAxopjsUK++McmjnFmUslBWMROjNb5Q6pO4sg3wks+r5QFTUBSHKT9PrBUpKc9d2XrGSlo6MXY5TUnQD9NYW1M0nESbAlhrcQJMqbkDEG4jnpARmr0Zhx6wMEkbNtsEmT3VibXrDNNeABqwseNy0LBKOsbRJN2STvg0l6Bk2+zvaE3EGzGp36+NvKOtkKwFSgWsz7ucQiSrJvG0SSpSmKRqRpujjh/IryFNmMn/lu55v5QdLrEngeLRX5Es5cYaJkJI90jrb1hM4oZjbDFVI3P0/SNKmAjTwiJEknl/NEc+nLXJy4GF8IjLkA7QN+6db6AvA66qbLSfZzVoBzSlZCTxAGrC8SVEmz38IWzqggMxBzfRmimFUTzuztc0qN1byTm/XrFn/Z3LJnzVaJlN1UpJ/4xTgtrkEgatFj7Hbfk0wmmZjeYwDBwGvfXMwTBIu2Y/6mY+RU/MNb0hOuiExz7oy7ozg3tBVpmz1LSsKSQCk7mDEEHIvvhVMmEsLgDJvnGM5G/wDA0j4y3ECIFbFln4z0aJUSzv8AWOxTE5jyH1jLf2FS+gf/AAqUn4lH+ofSORRS/wCLz+UFTEBPwtGpc0nKOswcro1K1BG5mjSqPAxJYcI1GQFjuKJpMtGIO7wylU4OSQ2UZGQLNROqjCA+FPNhAc6jQq5YchGRkDbCpEEzZaFHNuUFSqRCfzHwjIyOcmdxQQqQlsiAfvSOzScLRqMjAieTTJaMAa2XhG4yNs4k9k++OVSr2MajIKwSKoVhLJtGggqzPp9I1GRhlmCn3F46FE12HQt8oyMjGacTJJ1SH6GNGnxB2v0+YjIyORjN+ySQzsf5RHY2aFfY+kZGQVsykyJWyQ4+/WJjskAh7sOH0jIyBbZ1I4mykAMxjSFDcTGoyMCJ1JA0frHSU7i0ZGQJqOv3cKDlyfKF1ZstBfEGPCMjINMxoAqNkBQAGW/X0iCZsZi+JrfeUZGQy2L4oHOzki1/WJDQZMLc/wBIyMjG2cooXLCgopYWPhBIpwTlfnGRkYzESzdnFn3cYHkS0g3fLT+4jIyOTNZ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0" name="AutoShape 8" descr="data:image/jpeg;base64,/9j/4AAQSkZJRgABAQAAAQABAAD/2wCEAAkGBxQTEhQUExQVFRUXFhwaGRgYGBcaGBgYGBoYFhocGBwYHCggHBwnHBcVITEhJSkrLi4uFx8zODMsNygtLisBCgoKDg0OGxAQGywlICUsLCwsLCwsLCwsLCwsLCwsLCwsLCwsLCwsLCwsLCwsLCwsLCwsLCwsLCwsLCwsLCsrLP/AABEIAKcBLgMBIgACEQEDEQH/xAAbAAACAgMBAAAAAAAAAAAAAAAEBQMGAAECB//EAEIQAAECBAMFBQYDBgUEAwAAAAECEQADBCESMUEFUWFxgQYikaGxEzJCwdHwI1LhBxRicoLxFZKissIkM1PSFoPi/8QAGQEAAwEBAQAAAAAAAAAAAAAAAgMEAQAF/8QAJREAAgICAgICAgMBAAAAAAAAAAECEQMhEjEEQSJRE2EyQnEU/9oADAMBAAIRAxEAPwCqSpt2ghUt7g33QFMBF46k1DxNXtHoqS/jI7MtuEdGe2YjvGFC5PAwPNtxjVvsGaraJF4F5sDodRCurLPd0i546hP3xgtZCUurXJOp57h68ITVM/ETxXlyBHzh8IVsjyZFLQTQ7XXLmY8RLnvjQj9NOUehTJYmBKtcn3iPKzHo2yqr8GX+ZQT5AP8AKCasVF0xrIpwI7mEDKNicClxqIBnTYm4tvZ6HNJaOp094Cnz2sM/SOauowDicuHGADOS2cFJ0tHQjydyJFpvbnxjEy21eOJG1005GMFQJYsz879LQyWmXOT7SSRfTK+47jHfjdWD/wBEXKgATADc+cESa0jIwCsE+kQGS2RYQKr2Md+iz020gqxhhKqNxtFLly1DIwbTbQUksX5iNr6OTLpJqoKTOBisSNoA8PSD5dR4QpoKkOyh44XKECSapsst0HSqhJubRmwWqB5qAkEnL15QIlKFvhIJGY1HMQB2j2wEpKyWSLAan9TFLpdrnGmYhRTM3EuFbwDZ+Rh8cNx32TS8hxlrovM6hgCfQw22HtFNRLxpsRZSfyn6HMQVNkA8IV06ZTGdq0U+fRQtnbOG6LvNo+RgCfR8IJMx0+ylzadQyDiOUrbMNFnnUO6IU7OxFmbjBqQt462JKWQZimRc9bcSYmqpa5SgkqCnGm/deDNp7Rl0qfZyw6zfjwKju4RWJ9SqaxJ/ERcH8wzI55wzhon/ADNPQ2M4M7Rhmvp5PET2B3hxGJmkawlxRWsjNGecmPQRgJ/KY79uTEayd8ZQfL9m1hrgA8s4053GIVFW+MKjpaCUQXk2NC2sDTaZgSkvHctTx0gwK0G3GYGFmOqqrwgD4j5RJNAJs2LMbn0frFfqcQUcTvq++Hwje2R5ZOPxTNzJpUqzw7oOzC1pxqUwwlQGpcgJD6O8HbP2NKkGUZymxy8S9SCSCkJAztnFs/xSnCES0BQTYd4NYbuJhxFKX0eXJoj7X2TgqdidBv8AARbaarSlSQnIWHINeBO01GmnXLwnvzEKWv8AqWfLMf0wNs4lRyuTfgPto429FsmL0GoeBp07CHzOkcT5rE/wpA+ZbyiBKnurwifJKi7Bj5oVqxTVkqNolKUpzy3mCpk1KXLXhfPUVIUSzEgDfa/6dYyDcpDMqWOD+xHtCpMxT+HLT6x3QV65SgpBI3jRQ3H6xlPI717t4HnDL2CAsZMAfMaxQQD8zkzGmSw+JIUU67j1BECieDkBeBNnVaZagBle257wTteQzTEe6vNtFb+R+UKnBXZRhzNLiRz9oNugGbtInKIVy1KL2PKOpdGTmwEEoRSOlOcnollbQU/yhxR7VIzcekLpUhGgJMEJS2aUgQuXEfDkuyx020ArhE9ZWYZZJNoqqPeGA3Ogiba9QyUoKnb3uedvvSMhC3ZmbJxiVntDtdU5dvcTYcTqfHyaFkkk2JNvLWJZ8pnBvqDvEcyJTm55w8hL32Ir2mqvdcvvc0n+56mL6KgHOPINnVPs1oUnMHyybqHi/Ue0QoBQNvTgYmzxd2WeK1KPEsC0PleIVyd8QS6yCk1IMI6HOLQBUUozhNtGoEtExQLlKXbx+YgvtFtsIKUJ582zitV9Q5UX95LXyIPdIPVj1irFj/syTNmr4oqFYsrdRuSXJ84loT3kHiD0Fz5PGT0srKx+/rERJZk6hjyhxOWLZSxMQRqDl/CTaO5tJuhXsuowlLbsumXURZSlwCMiHEJyLi7LcElNcX6EcySRERWRDpaIGmSBAqSDeN+mLvaRjxPNpt0QGUY0W7XZ2VFJiaXVRgvYxEmnGuW6N0zm3Hoknd66dM4jrAmYg4/eAz4DN+ETBW60AVbsr+IK88I+cMh1QnLt2eh9lpErCqaHmLAOJa0kKxAMlKQcktuhtt2ekJSmYkLSZTqDAqxfCz24dYR9kqSauQ6lrQCUgJThxEZOoqBYWsA1i+sDdo9oFE0JWv2iQ7KYAuke4oJtiu+QzFoOtkhSdpTQZ6mxaBOIuUgD3eQuIZ7OeWjEfeUe6NX3wn2hIIm31D2yvn4Qy2dUBc+WPhBYDoW844YtjViRh1GfOI/YHUmN7QQpMwlORSD1FvpAa6tR0JieSd6PQhOPBWS+xIfEX3QNtBWEBH8L+eIjwjulmErSCDc/rAlSkrJVmbluEHjTTsTnkmkkCoWQob25uIZyEthALOrC7CyiHDk3Z7WaEibKGY9QIbUigUqRcajmDZQ4gsDwMNRK0dVISpOqVh82Z05hxDXZE4rlJRniTbmL/SEu1JKsRU3dUomxBDtfKDtjzbJI0ceMc1ZsXx2amVYS5ERp2j9tE5o0qwqIcEeeRjR2Wl3hHwWmWJzkriQrrN3lHQKmgqVRpD2MSyQAU2+IesDyXoJRl7ZtQFPLdVpq8uA1HOE0yoKyxPvAX4h0vFgq5aZsspXvsdQoZGKrUyVoXgVnpuL7ooS0Rylctmv3U5luXUiOpFAplrOQs51u3zEEy6c5v4G45tEk9QZIUq3Qv1ALwu5Ico42AJGfApbzixbInYWH5h5iK8bFhqYa0qmWkflB8S30hktpiYNqaos8moIPCDJU8PbdCSXMPOJ5E7vdD6RDx2enKWmLe1EtwmYPhN/5VW9YF2DsedVHBLUABYqLsBlu3coZVVQCGIdyUtvDNFx7PU0nZ0jEQVzVaquEPklKd+XU5xfR5Mn9g1V+zKStVpuFwAEjMEAAlybuXLcYVSv2fpkyKkLUFzCnEgs2ES7nqXPhF0l1tcqWZxMlCMwhSCtWHecJSH4B4V9rP31Eqar8KY6FOEpUhQdLFu8oHMltWzgb3Rvqzxh2L5Ef2i59lyJkpaXvLVcfwqDjo+LwioyUYiNzOfF4bdjK/DXEGwmgpPMd9Pp5wORXEPHKpFkn0O6AZtMd0XCZKBgGfRgxKmXc2iprkmIyiLBP2dAM6iIjbDjJPsUIQ940tDmJSn+31jCPvQQyxPZFgaBakOhVsm8yPp5QwEv+0AbaqgGQnQ3O828tIPH2Jy1VFw7E1Q9jMWkqxqUkKtkpsFiDfLFwxNCfbNAEr1dUzHezOnCGANmAGu+N9hqRS1TCklKSMg7EpBJ+XjDCXS+1Jxk56WZjnzsIfohbpgG19me0kgS0vMlpWtR1wWtzJy/lMVKlWUkEZgjyyj2Ts/TJRZN8WZNyTx+keddudhfu08qQGlTC6f4TqnpmOHKBb2HDoNmzAuWmYnQX5H6ERHjTnAPZ6vAeWSz5c90F+yZTaHLg2YhWSPsuwZK+JpLYgRo/mkiBJSSArgMI52gxMsDvG7XgKuXgRbNT+BsT4W6xuF6A8tfNCuap1FshbnpE9JOSe8dPe3HJIPmH5RDKQyVH7vaOpCSk2z16w0QHVlOES2Csbk3ByAFn6CItlzGTN5PyjKpKQFEfFxFrv9fKIZUtSEzHOYAHHfHGeiw7KIXLwvdnD/m4xyF6PhUCxB3wn2dVFLEHhwPOHc0iYj2gsclcxl5ekLyR1Y/x5tPiwZSVYs/COJkxQzjUpSg8ESQV2J7ourlu6wpFEmltkFTU947lAHlCxNQgz+8CpKQw1AYufUjpGbRnk4lDMEjxNj/q9IDpkkBxq8UNaIYv5WXaQQcAbCFoUQOAy+sJdtlCkguyxYgDMjX9YciqS8pTlhLIJYs5A+jRWq9WLgSQOjP6nyiPFF8rZ6GaS4Uma2bTgnEcgInlTTdXFvGBqNeHEkmxSCOYcH5+ETUive4X8HPpFr2jzoupBaK6DqSuGIcbeNoVslXCO5ICVJvkQfOJ9FzbolrppBS2YPm7wYjtGtSpSbTSJhDKJYliHLcVFh/C0LtqzACFZs9uOQ+scdl9jrnTFBJZSUGYHN8SSCAepS+4RRZ59Hu+z5hmSEKOEFUsApS5CSkAFIxAFnfMAws7V1ExCHlBGNWEfiYsLEOqwzLAW4mBNh7RXUhSZavYhISZisIK/aK7pSkKsGa54iF/bSonU8kqKzOSUKCXSApCihkkFNiNIBdhvo8cXVe8kfEegD6QRsNbVksjRQPgIWhL9P7QZsJf46Sb2PoY2XRsF8keoyK/fBAngxVU1HGCZVZEfFnpOKZYxEapYhbI2jB0upSdWjBTg0JZ9EH3HX9IgTIazffzMNpgUXcPHUmSM8+EJWVpByh9CWdIw3Iil7SX3jzJ8T9AI9E22jDKUY80WcS97lm3xZgnyjZJnjUj1/sHs72VPJfMpUo81OfIMIHppZ9ooH8xhx2WqUzJYIL90tvGhB3GIVSWmEw/2RPasPogxTG+02zZc+QtM0skAqxflYHvDleOqROXCK72k2oapX7vTklL/izR7oG4HInUDUjcDHVsI8umgy1DNnscsi3yPhFkk1ONGPUe9zGvUOIP7ebJSinksGwd0cjv6gRW+z9Qyik5Eecb2MhL2h5WpCZaiXY2HX9Iqyp5WQ5J0HJ3HrD3b1T+EhD6N5t6A+MIJCHPj6PCsUaiUeRPnOxhgKZeLjEMlJMEzJoMq2/Ld9vHNEm14aIbI5qY3NlnutqB55xLUR0j3AdWI84w1dAK04X84ebEmOlafzIfqnI+BhKu7tkPM5wZsCb+KlOmFf8AtJ+Ub6MXaGktywa+Ua2pUiSkgXI81GDSoS0qmKawLfflFL2nW+0UTpdvH5wrCtcinypfLgjpKnCnOZd+MMhSkS8IFyH5X1PKFsiWbHTEkdVFvR4uNDTYpayvJQI6fYjMuTigcGLlZ1IqUJlpdQKUoCX0Idn8LxWMGKcoZjFY706H0jubMIcE5AjN+HWOtkyiolizZa9PSAjHinK+xzfOSil0dVaRiSQLAEHr/cRBRT2U+r38oYbalYMIGnzzhEhWFRGkNxTuJNnx8ZD5cgAsMsxyjlcly2pjVFUAjCdPQ5wxTKCUlSrZ3OgF1HwgZxfKkOhOP4nJ+hPteUnukl1Ztk+jnhnHqnY3swkUUol0TT+KFp95KlBmOikkEApNiB1HmeyZRnzpswiyJa1crYEDxIPSPfJKAhASMgnyEMk6JUil7OopsmcMM5OAzlrnAJwFTpThwvi7oKFHC4ztk0SdrZM1UwrQfaSQlH4Qup0zEKWsBrNLSoM5KsQ3XPqSUTApLgvx0yy5mG9GHClKzLOXvlB17As8B7U0cpEwrkLCkqzAfukl2O7lo0KaOowkKa6S/N7GPXe12zBOmyZRDgqWpV7slCgPBSkx5JtWiMmYUneb72jns1MsdPUBQBGsSY4ruzqlmD2e/DiIdY4Q1TLceS0FImkQTLqyIXJWIkCoFxGKaCJPaGYtsu612zN/e32DQz2ZtJM50khEwfC7OP4X9IptOvCCN7fOOlyn72X3aHy8XHPHpUyGOecZbei0drK3DIwn3ic/H5tFM2JIx1MhA+KageY+hjW1K1UxQBJOEN11MWL9m2zMdT7U5S0kp4qIKXHBirryhePH+ONBZJ8nZdJuylpWqbSqwTH7yT7kx9+5XHI+cJdpdqpsuZhmU4SpLYkk5vkQRYDjeLimYBMKFfGLGKv2zpcS6dCg5M3C+pQWseDnLfDEydE0v94rAkLaRJVfCC6lAhx9n/LFjFEiRLRKlhu91JOZJ1MR0oCVKWqyU2SN+kE06DMIUrU24CObOsrP7SU/9N/lP+oR5bRqZYIj2HtrI9rLmIH5GTzTf1EeS7PQASs5JyG9Wg+cZGSboYotKyXakx1kbjfmbmOdnDvePoYhXmTqc+ZuYKpO7hOfe9Q31gjTmnKnOHq+Tcd8FS56XAUnDvKSWHQvEMiaMMwak/OOphwJbNav9IjTCWpXLBLYlNuI+hgaXNxFhYbvrviWRUB1S1ZPY+oeOJUj8S2UYzkjucllKHAK+Ua2H/35Y4qHkRHe2EgTWH5REXZ4E1SBuWT4A/TzgX0GltE3aSuWpZlsUhBYjed/K79YQCL52w2aFoE5IukMrinQnkfIxRkp7w5wOOSlHQefG4TaZZ5dDhogvUzEq6AtD+St6cNuI6iE6aoqpUoOgIPnEezq15apRLEXHGJpxck/9LINQa/aFc9yovnDvs/TbucLEyTiJhnKrxKSUp7yiNPh5mDmm48Udj4qTlIg7QzAVsOnT6RXKjfuMOg5JJ6wqq0ZwzH8VxE5038mEUbk2zJHV4bbfqMKUyxmUuf5dB1IfkIE2FLACpi7JSDf74eZgRSzNmKWqzlzwAsB4ARR6Ie2XzsbsU/4bVTPjmoWE8kJLf6n8I9M2fVibTS5ib45YI6i8JuwckChkvoVpPSYsEQt2XV/uE1dHOOGUDikrOWBZs50F8JOQIu2IQtq2MsaVN1pEN5VkK5+kI6+vkpmYVTpaSz3WBbN89zwF/ja6wmmosWF/wAWpIOBA1Et/eWdNBnB6oWSUCfbVEybmlDykHiC8wj+pk//AFmKR+0DYt5qgLpOL+khz98I9VlUaJSEolhkywEgZlhqXzOr8TCntBQhUxThwUsfCMT3QTWjwCmLEg6emRiwUqgtIPSFG16IyZykH4VEcw9j4NDbYAdCr/F4W/SFZf42OwblQQZMaDiGCaUmODTb3idZaKpY7K7KclX3lBVYSEpSN2eg/WB6Uffh+sTTprlhHqpVE8t7kC01ECb3Een9mKlM1MiakBOFPsZgAYAGyCOGJx/VHnqhhHG3zixdkJqpdHVLGYQQOalJAhWSNRNu2Xepke0dOUyW7DeOHlCHa9VjqaIEXCrvqQpBH+2HkmqE6XIn/nABIzSsWseYIhFtuoJrpSwkKEjHjPuuoZOOLiE3xezkrLGmR7VQ0Qn1g6lSS5FnLDgBCfY1dMmqUpTBKUslIyGIgeOfhDTalQJUsJ1WGtonU9coDJPithY4c3SE20JyZiyxYDup5DXrHnFTsxftlykJchZ5B9TwZo9AVSapII3Rujp5aHGFlKLknMnnEUM/BuX2enPCpJR9Ip9L2LUoXmoB3XJHpANXQGRPEpV2UkpLe8lxf1j0GdRapL8orfaeiJCJgzlqBO/CSH8LGGYvIcp7eheXx4qNxKiuS85t5eJElIBVmScI4DL5QZNlH2jpDkJYDeonCn/cPCDJnZQhiJjkByCMyLsC+94slkjHskjCUlpCqkQmZiQxxAllBmz+LxjPbYUKTmoln0wiDp/Z2oSglLKCrqCT3k6sRr0gBNMBJKjmSw8WMbGcZdMxxlHtAc9ZMxIOdh0EFbGppwWJ0qWtYSrMJJSdCCRwMboab2lSA2agOgZ/IGPUaOckAIYBIsGsB0hHkZvxqkh2LFz2KqNaJ0sulQSXStC0kEAhiCDwfhHmFVIwTFo1Qsp/ykj6R7YqQ8VPtZ2YE0e1l2mixGQW2/cdxiXxvIipNP2VeRF5I/tFco5SvZ4swdNXETiklmRiI76nIbRizDwjqnmYZEhrFieuIi/hHW0FsBoCHA3Em48b9YobfKkZFLhv6F1NRY1kJOSf5Qo6Dm0d0yfeszDKONmzmLvfET5wzlAKmrDjvBw9r2JHi5g5zdsDDBUmC0aHC/5T5B4SzHUphmSw6/3h9NWEIXvwkdVW9HhZsinK5hALE2J/KnU82Yf1R2P22d5DuorsysX3RJQe6m61aKV9AfExxTEY0J0Kk4j1HlFmNDIAA9k4HFT+sZLkoBAQgJ6X8TGvyF9Arwpe2erbOk+zkrRlhmY0/wAq2Uf9RmeUEbV2ZJqpY9qgHCLHIpLMSki4tC3sxtIT5AQT+IhOE8RofKG0hWJAR/FfkHP0g4y5bRPOLi6KAvsuEz5NM5XSzSqYXH4n4bd0KDBicN2dnEX5KUISJaEhASGSkDCAOA3QHXKSamQdQmaOT4P/AFMHqUFpI+JFx97jeNSSBeziaq4P5gPHKFO3ajApasy4SgfmWRbwzPCGVZM7soDMqy4RWKnaDldTM90EiSnLr1YF+QjfYP6KN+0HZDzEGX3lIlpSveo3L8TeEHZWc0xSTqPME5+JhzU7axEqUCXJe9+MQSVSlzUTEnCsOFA2KgQ3iIRLnTUlopioacXsdpVHdoHPOOPaGIeNl3KioFbJLbx843JX7p/iaOSmNO1uLx7als8etDCeCSoAOwc8Pu8WrY9ORs2ocfClX+sK9GhNskAKxjvOzgtcRZZPfCpeIhK0s2ltDuygMuW2ZGBN2JmFVJNQfhW44ZK9X8YgraMq2hO/KQlXPEEn5HwgnsegyPboUC4KSH1Cg4Py6QfW/wDemTMhhQOoST/yjJNctA9DHYdOyUgfEp+iXA83gTaNaiZMU7gDupPAfbw72eoS5ZUoaZ6NoB4xWqijKlKVLACQ1nL3Z2fmIj8hckWeLKMHswUxzQoH1jr26hZaX5wEVFJNiGLEsWdgc8siIKlVz2LKEROL9noxp9MmQoH3Sx3QPtaYfZLKkhTJOXKJfZoV7tjuiHAbgu0djSclQM7SZSZwB9wnEpSABuYgxeDLO4RRaa1RhDsJrDeGUw+UejFR4dfvOLvIi5VRF48+KYvUkbm9IoldZUxIuPbKPRyr0j0OdhAILNqT9fEdY8+2xLwrmt/5VN1jvHhxZ2aVoL7FJecqYdAfMj9Yuq5aVZFj5RWOwEkETXD2Gt9f1izzKdsiIT5KfOx3jtcKOpM1aBcON4iZFQhT3F4EGNOWXjHBUlZAIAJ1ETcLHO0hLtekSFYE78XLEtSvmYDpKBM9aitSghKsICWctnc6ZecS7enYcawcxkxDaDPOHmx0S0yUS1Bu7c8TcnximUnGNoGk2oiSZ2US6zLmhPedAV+UjJXF3vCifRKSQFjvYyLZW3cIte2qhMpLpLlVkjjqTwEKKVGMSio5JKif5lKbyDxsMkmrb0YoJOkQUWzxMUTMHcDMMnJ//Lf5oYIpUSwfZpSl8wNYPkd1LMN5+/LpGLUk5pEA5sdGMVv2BoSTnaOFu5gspRu9Y4VLRugeQxyXYf2SqSiplbirCf6repEegGTgKjuBjzejRhWlSdCCOYIPyj0batT3FLGRQVeUVYHo87yquyjbW28smXMShPdUSxUXIIY3a3vP0hx2d2sahawoMQnJ9HirVd0oGrE/5i4fo0OeyEtp/NBfjdJg5ZGp8V0AsUfx8n2WGpJCVEWOAsdzjCI8x7V7QUqauUAcEoFIA0w4Q/jHpe1lgIIGaiAOSSFK88IjzvthKEqsfITBiG4hQAPmDFeJ7JMnRUVHug8T6xo5BTfYguipUqQoE94LIG73R8wYhkySs+yDYgVZ5W4+MG2wLR3+9qIJSohhl6iIf8QmfmPlBEqiUAp2BGh1BcOCOIMLlZmFzin6GQnurO1iOSnfB0yhmD4FeEa/c1tdKvCM032E3ol2YsiWxS/I94crw+2VVhVgwOrOH+hhLRzxLsQDwNsoYSVXCk91T5g2IgJK9GoslJVAKuA+HqQCSBfO5J8YfKmpIfA4KWNgXByPPKKDVbQU4SoMpKgpCteI6iLZRVBISh3vuuA4+RgOLpBNq7HNav8ACQneVEjUhPDgSIXykMGJB7zvws3WDK0/9sHQE8r3+kLZs0BTjryFxCprtGw6N0dQWmaj2h45JSn5RLT0UtUkqUnCTMN02N+ULqZJ7+jqcXFxB4m/gezfvYn8mgHHs2MmmLSCGOYId9w4+USyZzu5yGsSJcSwlwThb6QhkyZ8onEDh5g58riBhjTlaHPK+NMrntlCauYP/IVA8Qt/lF9pq1C0JLhyDZ8/tjFKrKZLnCm7371n3m0FUk5SEpSD7uXUv9YslG0TKVDvbFT+ESncrjcN9SekVJKCtSQXzu79S/3nDlRBGG76ubHfbqYhqZIQAQzHdprHR0qObt2d9g6rDNWhXxJ80l/QmLhMIUAkm+h++Uea0s8omhSc8T+f0i60k9+6Q/zbfC8sdWHjlToYkzE5/WNfvD3KRnnEonPYP4vAlfNsblwkxFjx29osnP6Kp2mmd8oZr/rFulSksM2AEU7a4xTw9xiSD5AxZZ05iCDk7DQ3YxQsaaQvLNpg+26XGlOEscYA4YrHzAgObN9kpLgYAUgXdkgYQ7cL9THW1q4hANwcYPgXvu0gCjAnTAgF0kgl9AM346Rrh6Ox5FTLpjP/AIz0iJShqgjpHc1QLso/P7N/CBxOIzcxHLG0ymOSMkdqKNU+URqKN3lGGfwMRrqT/cxnFmtonklIdnHFos5mFVEh8zLb/j6RS1VViHtvi9bKwzqeSoXSZYSRwAwq62MejijSPOyu2UmomMl2vwhp2XmfjrV8KZf+pRAHziubUmCXPmJ/KS2rsc+GZ8YddiZgUqbLcElKFDklRf8A3iGRikKcmw3tBV/9VTy9TLV497/1iu/tLpnl0s78qlS1ciQoP/lPjHfautCNpyFKUyJeEE83fyUIZ9v6iX+5FNnUpBTfNiCSODawz6AXs81M4y/dYh3be0cUtQ84Lydb8nzhfNNuRjtE1uFoZYNDv9+7yidQPU/WFM1QxKtYk+scCY9408DOdnQgkXmTPBzPjHRmJ1MJ8YFhbiRE0kPbEPA3ibiU8mS7TUkoIYOcjmYSyJxR3VCx6Q5A3gxxPlhViDzYNBLRjtmqCWJuhKhr9Ys2xp7zEYyAUG53DUHx1ipU8lcolUpbvn3WJ8bQxlbZIACwUl/eAsfCNALVtauBnEC6RYNkxG/jAK190b1K6AXHpCqmnIVdKiWsQSzgnPjHX7+pIUCBuDKBtxAgHE2IR++KGYs+cFoqhoxhMhZVmSRoMompqe/vEDygHBexyk/QyXVNp4Qs2jtBbMARDSXLA1d41VUaFhjrzeCjGKNlyZUjWZ4nN42ipOaS7aaw0n7APwqPhHP/AMfURZTdPoYbaE8WBCoQxuXOrF3iITQp8x0gubsecnJlDgflAxopjsUK++McmjnFmUslBWMROjNb5Q6pO4sg3wks+r5QFTUBSHKT9PrBUpKc9d2XrGSlo6MXY5TUnQD9NYW1M0nESbAlhrcQJMqbkDEG4jnpARmr0Zhx6wMEkbNtsEmT3VibXrDNNeABqwseNy0LBKOsbRJN2STvg0l6Bk2+zvaE3EGzGp36+NvKOtkKwFSgWsz7ucQiSrJvG0SSpSmKRqRpujjh/IryFNmMn/lu55v5QdLrEngeLRX5Es5cYaJkJI90jrb1hM4oZjbDFVI3P0/SNKmAjTwiJEknl/NEc+nLXJy4GF8IjLkA7QN+6db6AvA66qbLSfZzVoBzSlZCTxAGrC8SVEmz38IWzqggMxBzfRmimFUTzuztc0qN1byTm/XrFn/Z3LJnzVaJlN1UpJ/4xTgtrkEgatFj7Hbfk0wmmZjeYwDBwGvfXMwTBIu2Y/6mY+RU/MNb0hOuiExz7oy7ozg3tBVpmz1LSsKSQCk7mDEEHIvvhVMmEsLgDJvnGM5G/wDA0j4y3ECIFbFln4z0aJUSzv8AWOxTE5jyH1jLf2FS+gf/AAqUn4lH+ofSORRS/wCLz+UFTEBPwtGpc0nKOswcro1K1BG5mjSqPAxJYcI1GQFjuKJpMtGIO7wylU4OSQ2UZGQLNROqjCA+FPNhAc6jQq5YchGRkDbCpEEzZaFHNuUFSqRCfzHwjIyOcmdxQQqQlsiAfvSOzScLRqMjAieTTJaMAa2XhG4yNs4k9k++OVSr2MajIKwSKoVhLJtGggqzPp9I1GRhlmCn3F46FE12HQt8oyMjGacTJJ1SH6GNGnxB2v0+YjIyORjN+ySQzsf5RHY2aFfY+kZGQVsykyJWyQ4+/WJjskAh7sOH0jIyBbZ1I4mykAMxjSFDcTGoyMCJ1JA0frHSU7i0ZGQJqOv3cKDlyfKF1ZstBfEGPCMjINMxoAqNkBQAGW/X0iCZsZi+JrfeUZGQy2L4oHOzki1/WJDQZMLc/wBIyMjG2cooXLCgopYWPhBIpwTlfnGRkYzESzdnFn3cYHkS0g3fLT+4jIyOTNZ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" name="AutoShape 10" descr="data:image/jpeg;base64,/9j/4AAQSkZJRgABAQAAAQABAAD/2wCEAAkGBxQTEhQUExQVFRUXFhwaGRgYGBcaGBgYGBoYFhocGBwYHCggHBwnHBcVITEhJSkrLi4uFx8zODMsNygtLisBCgoKDg0OGxAQGywlICUsLCwsLCwsLCwsLCwsLCwsLCwsLCwsLCwsLCwsLCwsLCwsLCwsLCwsLCwsLCwsLCsrLP/AABEIAKcBLgMBIgACEQEDEQH/xAAbAAACAgMBAAAAAAAAAAAAAAAEBQMGAAECB//EAEIQAAECBAMFBQYDBgUEAwAAAAECEQADBCESMUEFUWFxgQYikaGxEzJCwdHwI1LhBxRicoLxFZKissIkM1PSFoPi/8QAGQEAAwEBAQAAAAAAAAAAAAAAAgMEAQAF/8QAJREAAgICAgICAgMBAAAAAAAAAAECEQMhEjEEQSJRE2EyQnEU/9oADAMBAAIRAxEAPwCqSpt2ghUt7g33QFMBF46k1DxNXtHoqS/jI7MtuEdGe2YjvGFC5PAwPNtxjVvsGaraJF4F5sDodRCurLPd0i546hP3xgtZCUurXJOp57h68ITVM/ETxXlyBHzh8IVsjyZFLQTQ7XXLmY8RLnvjQj9NOUehTJYmBKtcn3iPKzHo2yqr8GX+ZQT5AP8AKCasVF0xrIpwI7mEDKNicClxqIBnTYm4tvZ6HNJaOp094Cnz2sM/SOauowDicuHGADOS2cFJ0tHQjydyJFpvbnxjEy21eOJG1005GMFQJYsz879LQyWmXOT7SSRfTK+47jHfjdWD/wBEXKgATADc+cESa0jIwCsE+kQGS2RYQKr2Md+iz020gqxhhKqNxtFLly1DIwbTbQUksX5iNr6OTLpJqoKTOBisSNoA8PSD5dR4QpoKkOyh44XKECSapsst0HSqhJubRmwWqB5qAkEnL15QIlKFvhIJGY1HMQB2j2wEpKyWSLAan9TFLpdrnGmYhRTM3EuFbwDZ+Rh8cNx32TS8hxlrovM6hgCfQw22HtFNRLxpsRZSfyn6HMQVNkA8IV06ZTGdq0U+fRQtnbOG6LvNo+RgCfR8IJMx0+ylzadQyDiOUrbMNFnnUO6IU7OxFmbjBqQt462JKWQZimRc9bcSYmqpa5SgkqCnGm/deDNp7Rl0qfZyw6zfjwKju4RWJ9SqaxJ/ERcH8wzI55wzhon/ADNPQ2M4M7Rhmvp5PET2B3hxGJmkawlxRWsjNGecmPQRgJ/KY79uTEayd8ZQfL9m1hrgA8s4053GIVFW+MKjpaCUQXk2NC2sDTaZgSkvHctTx0gwK0G3GYGFmOqqrwgD4j5RJNAJs2LMbn0frFfqcQUcTvq++Hwje2R5ZOPxTNzJpUqzw7oOzC1pxqUwwlQGpcgJD6O8HbP2NKkGUZymxy8S9SCSCkJAztnFs/xSnCES0BQTYd4NYbuJhxFKX0eXJoj7X2TgqdidBv8AARbaarSlSQnIWHINeBO01GmnXLwnvzEKWv8AqWfLMf0wNs4lRyuTfgPto429FsmL0GoeBp07CHzOkcT5rE/wpA+ZbyiBKnurwifJKi7Bj5oVqxTVkqNolKUpzy3mCpk1KXLXhfPUVIUSzEgDfa/6dYyDcpDMqWOD+xHtCpMxT+HLT6x3QV65SgpBI3jRQ3H6xlPI717t4HnDL2CAsZMAfMaxQQD8zkzGmSw+JIUU67j1BECieDkBeBNnVaZagBle257wTteQzTEe6vNtFb+R+UKnBXZRhzNLiRz9oNugGbtInKIVy1KL2PKOpdGTmwEEoRSOlOcnollbQU/yhxR7VIzcekLpUhGgJMEJS2aUgQuXEfDkuyx020ArhE9ZWYZZJNoqqPeGA3Ogiba9QyUoKnb3uedvvSMhC3ZmbJxiVntDtdU5dvcTYcTqfHyaFkkk2JNvLWJZ8pnBvqDvEcyJTm55w8hL32Ir2mqvdcvvc0n+56mL6KgHOPINnVPs1oUnMHyybqHi/Ue0QoBQNvTgYmzxd2WeK1KPEsC0PleIVyd8QS6yCk1IMI6HOLQBUUozhNtGoEtExQLlKXbx+YgvtFtsIKUJ582zitV9Q5UX95LXyIPdIPVj1irFj/syTNmr4oqFYsrdRuSXJ84loT3kHiD0Fz5PGT0srKx+/rERJZk6hjyhxOWLZSxMQRqDl/CTaO5tJuhXsuowlLbsumXURZSlwCMiHEJyLi7LcElNcX6EcySRERWRDpaIGmSBAqSDeN+mLvaRjxPNpt0QGUY0W7XZ2VFJiaXVRgvYxEmnGuW6N0zm3Hoknd66dM4jrAmYg4/eAz4DN+ETBW60AVbsr+IK88I+cMh1QnLt2eh9lpErCqaHmLAOJa0kKxAMlKQcktuhtt2ekJSmYkLSZTqDAqxfCz24dYR9kqSauQ6lrQCUgJThxEZOoqBYWsA1i+sDdo9oFE0JWv2iQ7KYAuke4oJtiu+QzFoOtkhSdpTQZ6mxaBOIuUgD3eQuIZ7OeWjEfeUe6NX3wn2hIIm31D2yvn4Qy2dUBc+WPhBYDoW844YtjViRh1GfOI/YHUmN7QQpMwlORSD1FvpAa6tR0JieSd6PQhOPBWS+xIfEX3QNtBWEBH8L+eIjwjulmErSCDc/rAlSkrJVmbluEHjTTsTnkmkkCoWQob25uIZyEthALOrC7CyiHDk3Z7WaEibKGY9QIbUigUqRcajmDZQ4gsDwMNRK0dVISpOqVh82Z05hxDXZE4rlJRniTbmL/SEu1JKsRU3dUomxBDtfKDtjzbJI0ceMc1ZsXx2amVYS5ERp2j9tE5o0qwqIcEeeRjR2Wl3hHwWmWJzkriQrrN3lHQKmgqVRpD2MSyQAU2+IesDyXoJRl7ZtQFPLdVpq8uA1HOE0yoKyxPvAX4h0vFgq5aZsspXvsdQoZGKrUyVoXgVnpuL7ooS0Rylctmv3U5luXUiOpFAplrOQs51u3zEEy6c5v4G45tEk9QZIUq3Qv1ALwu5Ico42AJGfApbzixbInYWH5h5iK8bFhqYa0qmWkflB8S30hktpiYNqaos8moIPCDJU8PbdCSXMPOJ5E7vdD6RDx2enKWmLe1EtwmYPhN/5VW9YF2DsedVHBLUABYqLsBlu3coZVVQCGIdyUtvDNFx7PU0nZ0jEQVzVaquEPklKd+XU5xfR5Mn9g1V+zKStVpuFwAEjMEAAlybuXLcYVSv2fpkyKkLUFzCnEgs2ES7nqXPhF0l1tcqWZxMlCMwhSCtWHecJSH4B4V9rP31Eqar8KY6FOEpUhQdLFu8oHMltWzgb3Rvqzxh2L5Ef2i59lyJkpaXvLVcfwqDjo+LwioyUYiNzOfF4bdjK/DXEGwmgpPMd9Pp5wORXEPHKpFkn0O6AZtMd0XCZKBgGfRgxKmXc2iprkmIyiLBP2dAM6iIjbDjJPsUIQ940tDmJSn+31jCPvQQyxPZFgaBakOhVsm8yPp5QwEv+0AbaqgGQnQ3O828tIPH2Jy1VFw7E1Q9jMWkqxqUkKtkpsFiDfLFwxNCfbNAEr1dUzHezOnCGANmAGu+N9hqRS1TCklKSMg7EpBJ+XjDCXS+1Jxk56WZjnzsIfohbpgG19me0kgS0vMlpWtR1wWtzJy/lMVKlWUkEZgjyyj2Ts/TJRZN8WZNyTx+keddudhfu08qQGlTC6f4TqnpmOHKBb2HDoNmzAuWmYnQX5H6ERHjTnAPZ6vAeWSz5c90F+yZTaHLg2YhWSPsuwZK+JpLYgRo/mkiBJSSArgMI52gxMsDvG7XgKuXgRbNT+BsT4W6xuF6A8tfNCuap1FshbnpE9JOSe8dPe3HJIPmH5RDKQyVH7vaOpCSk2z16w0QHVlOES2Csbk3ByAFn6CItlzGTN5PyjKpKQFEfFxFrv9fKIZUtSEzHOYAHHfHGeiw7KIXLwvdnD/m4xyF6PhUCxB3wn2dVFLEHhwPOHc0iYj2gsclcxl5ekLyR1Y/x5tPiwZSVYs/COJkxQzjUpSg8ESQV2J7ourlu6wpFEmltkFTU947lAHlCxNQgz+8CpKQw1AYufUjpGbRnk4lDMEjxNj/q9IDpkkBxq8UNaIYv5WXaQQcAbCFoUQOAy+sJdtlCkguyxYgDMjX9YciqS8pTlhLIJYs5A+jRWq9WLgSQOjP6nyiPFF8rZ6GaS4Uma2bTgnEcgInlTTdXFvGBqNeHEkmxSCOYcH5+ETUive4X8HPpFr2jzoupBaK6DqSuGIcbeNoVslXCO5ICVJvkQfOJ9FzbolrppBS2YPm7wYjtGtSpSbTSJhDKJYliHLcVFh/C0LtqzACFZs9uOQ+scdl9jrnTFBJZSUGYHN8SSCAepS+4RRZ59Hu+z5hmSEKOEFUsApS5CSkAFIxAFnfMAws7V1ExCHlBGNWEfiYsLEOqwzLAW4mBNh7RXUhSZavYhISZisIK/aK7pSkKsGa54iF/bSonU8kqKzOSUKCXSApCihkkFNiNIBdhvo8cXVe8kfEegD6QRsNbVksjRQPgIWhL9P7QZsJf46Sb2PoY2XRsF8keoyK/fBAngxVU1HGCZVZEfFnpOKZYxEapYhbI2jB0upSdWjBTg0JZ9EH3HX9IgTIazffzMNpgUXcPHUmSM8+EJWVpByh9CWdIw3Iil7SX3jzJ8T9AI9E22jDKUY80WcS97lm3xZgnyjZJnjUj1/sHs72VPJfMpUo81OfIMIHppZ9ooH8xhx2WqUzJYIL90tvGhB3GIVSWmEw/2RPasPogxTG+02zZc+QtM0skAqxflYHvDleOqROXCK72k2oapX7vTklL/izR7oG4HInUDUjcDHVsI8umgy1DNnscsi3yPhFkk1ONGPUe9zGvUOIP7ebJSinksGwd0cjv6gRW+z9Qyik5Eecb2MhL2h5WpCZaiXY2HX9Iqyp5WQ5J0HJ3HrD3b1T+EhD6N5t6A+MIJCHPj6PCsUaiUeRPnOxhgKZeLjEMlJMEzJoMq2/Ld9vHNEm14aIbI5qY3NlnutqB55xLUR0j3AdWI84w1dAK04X84ebEmOlafzIfqnI+BhKu7tkPM5wZsCb+KlOmFf8AtJ+Ub6MXaGktywa+Ua2pUiSkgXI81GDSoS0qmKawLfflFL2nW+0UTpdvH5wrCtcinypfLgjpKnCnOZd+MMhSkS8IFyH5X1PKFsiWbHTEkdVFvR4uNDTYpayvJQI6fYjMuTigcGLlZ1IqUJlpdQKUoCX0Idn8LxWMGKcoZjFY706H0jubMIcE5AjN+HWOtkyiolizZa9PSAjHinK+xzfOSil0dVaRiSQLAEHr/cRBRT2U+r38oYbalYMIGnzzhEhWFRGkNxTuJNnx8ZD5cgAsMsxyjlcly2pjVFUAjCdPQ5wxTKCUlSrZ3OgF1HwgZxfKkOhOP4nJ+hPteUnukl1Ztk+jnhnHqnY3swkUUol0TT+KFp95KlBmOikkEApNiB1HmeyZRnzpswiyJa1crYEDxIPSPfJKAhASMgnyEMk6JUil7OopsmcMM5OAzlrnAJwFTpThwvi7oKFHC4ztk0SdrZM1UwrQfaSQlH4Qup0zEKWsBrNLSoM5KsQ3XPqSUTApLgvx0yy5mG9GHClKzLOXvlB17As8B7U0cpEwrkLCkqzAfukl2O7lo0KaOowkKa6S/N7GPXe12zBOmyZRDgqWpV7slCgPBSkx5JtWiMmYUneb72jns1MsdPUBQBGsSY4ruzqlmD2e/DiIdY4Q1TLceS0FImkQTLqyIXJWIkCoFxGKaCJPaGYtsu612zN/e32DQz2ZtJM50khEwfC7OP4X9IptOvCCN7fOOlyn72X3aHy8XHPHpUyGOecZbei0drK3DIwn3ic/H5tFM2JIx1MhA+KageY+hjW1K1UxQBJOEN11MWL9m2zMdT7U5S0kp4qIKXHBirryhePH+ONBZJ8nZdJuylpWqbSqwTH7yT7kx9+5XHI+cJdpdqpsuZhmU4SpLYkk5vkQRYDjeLimYBMKFfGLGKv2zpcS6dCg5M3C+pQWseDnLfDEydE0v94rAkLaRJVfCC6lAhx9n/LFjFEiRLRKlhu91JOZJ1MR0oCVKWqyU2SN+kE06DMIUrU24CObOsrP7SU/9N/lP+oR5bRqZYIj2HtrI9rLmIH5GTzTf1EeS7PQASs5JyG9Wg+cZGSboYotKyXakx1kbjfmbmOdnDvePoYhXmTqc+ZuYKpO7hOfe9Q31gjTmnKnOHq+Tcd8FS56XAUnDvKSWHQvEMiaMMwak/OOphwJbNav9IjTCWpXLBLYlNuI+hgaXNxFhYbvrviWRUB1S1ZPY+oeOJUj8S2UYzkjucllKHAK+Ua2H/35Y4qHkRHe2EgTWH5REXZ4E1SBuWT4A/TzgX0GltE3aSuWpZlsUhBYjed/K79YQCL52w2aFoE5IukMrinQnkfIxRkp7w5wOOSlHQefG4TaZZ5dDhogvUzEq6AtD+St6cNuI6iE6aoqpUoOgIPnEezq15apRLEXHGJpxck/9LINQa/aFc9yovnDvs/TbucLEyTiJhnKrxKSUp7yiNPh5mDmm48Udj4qTlIg7QzAVsOnT6RXKjfuMOg5JJ6wqq0ZwzH8VxE5038mEUbk2zJHV4bbfqMKUyxmUuf5dB1IfkIE2FLACpi7JSDf74eZgRSzNmKWqzlzwAsB4ARR6Ie2XzsbsU/4bVTPjmoWE8kJLf6n8I9M2fVibTS5ib45YI6i8JuwckChkvoVpPSYsEQt2XV/uE1dHOOGUDikrOWBZs50F8JOQIu2IQtq2MsaVN1pEN5VkK5+kI6+vkpmYVTpaSz3WBbN89zwF/ja6wmmosWF/wAWpIOBA1Et/eWdNBnB6oWSUCfbVEybmlDykHiC8wj+pk//AFmKR+0DYt5qgLpOL+khz98I9VlUaJSEolhkywEgZlhqXzOr8TCntBQhUxThwUsfCMT3QTWjwCmLEg6emRiwUqgtIPSFG16IyZykH4VEcw9j4NDbYAdCr/F4W/SFZf42OwblQQZMaDiGCaUmODTb3idZaKpY7K7KclX3lBVYSEpSN2eg/WB6Uffh+sTTprlhHqpVE8t7kC01ECb3Een9mKlM1MiakBOFPsZgAYAGyCOGJx/VHnqhhHG3zixdkJqpdHVLGYQQOalJAhWSNRNu2Xepke0dOUyW7DeOHlCHa9VjqaIEXCrvqQpBH+2HkmqE6XIn/nABIzSsWseYIhFtuoJrpSwkKEjHjPuuoZOOLiE3xezkrLGmR7VQ0Qn1g6lSS5FnLDgBCfY1dMmqUpTBKUslIyGIgeOfhDTalQJUsJ1WGtonU9coDJPithY4c3SE20JyZiyxYDup5DXrHnFTsxftlykJchZ5B9TwZo9AVSapII3Rujp5aHGFlKLknMnnEUM/BuX2enPCpJR9Ip9L2LUoXmoB3XJHpANXQGRPEpV2UkpLe8lxf1j0GdRapL8orfaeiJCJgzlqBO/CSH8LGGYvIcp7eheXx4qNxKiuS85t5eJElIBVmScI4DL5QZNlH2jpDkJYDeonCn/cPCDJnZQhiJjkByCMyLsC+94slkjHskjCUlpCqkQmZiQxxAllBmz+LxjPbYUKTmoln0wiDp/Z2oSglLKCrqCT3k6sRr0gBNMBJKjmSw8WMbGcZdMxxlHtAc9ZMxIOdh0EFbGppwWJ0qWtYSrMJJSdCCRwMboab2lSA2agOgZ/IGPUaOckAIYBIsGsB0hHkZvxqkh2LFz2KqNaJ0sulQSXStC0kEAhiCDwfhHmFVIwTFo1Qsp/ykj6R7YqQ8VPtZ2YE0e1l2mixGQW2/cdxiXxvIipNP2VeRF5I/tFco5SvZ4swdNXETiklmRiI76nIbRizDwjqnmYZEhrFieuIi/hHW0FsBoCHA3Em48b9YobfKkZFLhv6F1NRY1kJOSf5Qo6Dm0d0yfeszDKONmzmLvfET5wzlAKmrDjvBw9r2JHi5g5zdsDDBUmC0aHC/5T5B4SzHUphmSw6/3h9NWEIXvwkdVW9HhZsinK5hALE2J/KnU82Yf1R2P22d5DuorsysX3RJQe6m61aKV9AfExxTEY0J0Kk4j1HlFmNDIAA9k4HFT+sZLkoBAQgJ6X8TGvyF9Arwpe2erbOk+zkrRlhmY0/wAq2Uf9RmeUEbV2ZJqpY9qgHCLHIpLMSki4tC3sxtIT5AQT+IhOE8RofKG0hWJAR/FfkHP0g4y5bRPOLi6KAvsuEz5NM5XSzSqYXH4n4bd0KDBicN2dnEX5KUISJaEhASGSkDCAOA3QHXKSamQdQmaOT4P/AFMHqUFpI+JFx97jeNSSBeziaq4P5gPHKFO3ajApasy4SgfmWRbwzPCGVZM7soDMqy4RWKnaDldTM90EiSnLr1YF+QjfYP6KN+0HZDzEGX3lIlpSveo3L8TeEHZWc0xSTqPME5+JhzU7axEqUCXJe9+MQSVSlzUTEnCsOFA2KgQ3iIRLnTUlopioacXsdpVHdoHPOOPaGIeNl3KioFbJLbx843JX7p/iaOSmNO1uLx7als8etDCeCSoAOwc8Pu8WrY9ORs2ocfClX+sK9GhNskAKxjvOzgtcRZZPfCpeIhK0s2ltDuygMuW2ZGBN2JmFVJNQfhW44ZK9X8YgraMq2hO/KQlXPEEn5HwgnsegyPboUC4KSH1Cg4Py6QfW/wDemTMhhQOoST/yjJNctA9DHYdOyUgfEp+iXA83gTaNaiZMU7gDupPAfbw72eoS5ZUoaZ6NoB4xWqijKlKVLACQ1nL3Z2fmIj8hckWeLKMHswUxzQoH1jr26hZaX5wEVFJNiGLEsWdgc8siIKlVz2LKEROL9noxp9MmQoH3Sx3QPtaYfZLKkhTJOXKJfZoV7tjuiHAbgu0djSclQM7SZSZwB9wnEpSABuYgxeDLO4RRaa1RhDsJrDeGUw+UejFR4dfvOLvIi5VRF48+KYvUkbm9IoldZUxIuPbKPRyr0j0OdhAILNqT9fEdY8+2xLwrmt/5VN1jvHhxZ2aVoL7FJecqYdAfMj9Yuq5aVZFj5RWOwEkETXD2Gt9f1izzKdsiIT5KfOx3jtcKOpM1aBcON4iZFQhT3F4EGNOWXjHBUlZAIAJ1ETcLHO0hLtekSFYE78XLEtSvmYDpKBM9aitSghKsICWctnc6ZecS7enYcawcxkxDaDPOHmx0S0yUS1Bu7c8TcnximUnGNoGk2oiSZ2US6zLmhPedAV+UjJXF3vCifRKSQFjvYyLZW3cIte2qhMpLpLlVkjjqTwEKKVGMSio5JKif5lKbyDxsMkmrb0YoJOkQUWzxMUTMHcDMMnJ//Lf5oYIpUSwfZpSl8wNYPkd1LMN5+/LpGLUk5pEA5sdGMVv2BoSTnaOFu5gspRu9Y4VLRugeQxyXYf2SqSiplbirCf6repEegGTgKjuBjzejRhWlSdCCOYIPyj0batT3FLGRQVeUVYHo87yquyjbW28smXMShPdUSxUXIIY3a3vP0hx2d2sahawoMQnJ9HirVd0oGrE/5i4fo0OeyEtp/NBfjdJg5ZGp8V0AsUfx8n2WGpJCVEWOAsdzjCI8x7V7QUqauUAcEoFIA0w4Q/jHpe1lgIIGaiAOSSFK88IjzvthKEqsfITBiG4hQAPmDFeJ7JMnRUVHug8T6xo5BTfYguipUqQoE94LIG73R8wYhkySs+yDYgVZ5W4+MG2wLR3+9qIJSohhl6iIf8QmfmPlBEqiUAp2BGh1BcOCOIMLlZmFzin6GQnurO1iOSnfB0yhmD4FeEa/c1tdKvCM032E3ol2YsiWxS/I94crw+2VVhVgwOrOH+hhLRzxLsQDwNsoYSVXCk91T5g2IgJK9GoslJVAKuA+HqQCSBfO5J8YfKmpIfA4KWNgXByPPKKDVbQU4SoMpKgpCteI6iLZRVBISh3vuuA4+RgOLpBNq7HNav8ACQneVEjUhPDgSIXykMGJB7zvws3WDK0/9sHQE8r3+kLZs0BTjryFxCprtGw6N0dQWmaj2h45JSn5RLT0UtUkqUnCTMN02N+ULqZJ7+jqcXFxB4m/gezfvYn8mgHHs2MmmLSCGOYId9w4+USyZzu5yGsSJcSwlwThb6QhkyZ8onEDh5g58riBhjTlaHPK+NMrntlCauYP/IVA8Qt/lF9pq1C0JLhyDZ8/tjFKrKZLnCm7371n3m0FUk5SEpSD7uXUv9YslG0TKVDvbFT+ESncrjcN9SekVJKCtSQXzu79S/3nDlRBGG76ubHfbqYhqZIQAQzHdprHR0qObt2d9g6rDNWhXxJ80l/QmLhMIUAkm+h++Uea0s8omhSc8T+f0i60k9+6Q/zbfC8sdWHjlToYkzE5/WNfvD3KRnnEonPYP4vAlfNsblwkxFjx29osnP6Kp2mmd8oZr/rFulSksM2AEU7a4xTw9xiSD5AxZZ05iCDk7DQ3YxQsaaQvLNpg+26XGlOEscYA4YrHzAgObN9kpLgYAUgXdkgYQ7cL9THW1q4hANwcYPgXvu0gCjAnTAgF0kgl9AM346Rrh6Ox5FTLpjP/AIz0iJShqgjpHc1QLso/P7N/CBxOIzcxHLG0ymOSMkdqKNU+URqKN3lGGfwMRrqT/cxnFmtonklIdnHFos5mFVEh8zLb/j6RS1VViHtvi9bKwzqeSoXSZYSRwAwq62MejijSPOyu2UmomMl2vwhp2XmfjrV8KZf+pRAHziubUmCXPmJ/KS2rsc+GZ8YddiZgUqbLcElKFDklRf8A3iGRikKcmw3tBV/9VTy9TLV497/1iu/tLpnl0s78qlS1ciQoP/lPjHfautCNpyFKUyJeEE83fyUIZ9v6iX+5FNnUpBTfNiCSODawz6AXs81M4y/dYh3be0cUtQ84Lydb8nzhfNNuRjtE1uFoZYNDv9+7yidQPU/WFM1QxKtYk+scCY9408DOdnQgkXmTPBzPjHRmJ1MJ8YFhbiRE0kPbEPA3ibiU8mS7TUkoIYOcjmYSyJxR3VCx6Q5A3gxxPlhViDzYNBLRjtmqCWJuhKhr9Ys2xp7zEYyAUG53DUHx1ipU8lcolUpbvn3WJ8bQxlbZIACwUl/eAsfCNALVtauBnEC6RYNkxG/jAK190b1K6AXHpCqmnIVdKiWsQSzgnPjHX7+pIUCBuDKBtxAgHE2IR++KGYs+cFoqhoxhMhZVmSRoMompqe/vEDygHBexyk/QyXVNp4Qs2jtBbMARDSXLA1d41VUaFhjrzeCjGKNlyZUjWZ4nN42ipOaS7aaw0n7APwqPhHP/AMfURZTdPoYbaE8WBCoQxuXOrF3iITQp8x0gubsecnJlDgflAxopjsUK++McmjnFmUslBWMROjNb5Q6pO4sg3wks+r5QFTUBSHKT9PrBUpKc9d2XrGSlo6MXY5TUnQD9NYW1M0nESbAlhrcQJMqbkDEG4jnpARmr0Zhx6wMEkbNtsEmT3VibXrDNNeABqwseNy0LBKOsbRJN2STvg0l6Bk2+zvaE3EGzGp36+NvKOtkKwFSgWsz7ucQiSrJvG0SSpSmKRqRpujjh/IryFNmMn/lu55v5QdLrEngeLRX5Es5cYaJkJI90jrb1hM4oZjbDFVI3P0/SNKmAjTwiJEknl/NEc+nLXJy4GF8IjLkA7QN+6db6AvA66qbLSfZzVoBzSlZCTxAGrC8SVEmz38IWzqggMxBzfRmimFUTzuztc0qN1byTm/XrFn/Z3LJnzVaJlN1UpJ/4xTgtrkEgatFj7Hbfk0wmmZjeYwDBwGvfXMwTBIu2Y/6mY+RU/MNb0hOuiExz7oy7ozg3tBVpmz1LSsKSQCk7mDEEHIvvhVMmEsLgDJvnGM5G/wDA0j4y3ECIFbFln4z0aJUSzv8AWOxTE5jyH1jLf2FS+gf/AAqUn4lH+ofSORRS/wCLz+UFTEBPwtGpc0nKOswcro1K1BG5mjSqPAxJYcI1GQFjuKJpMtGIO7wylU4OSQ2UZGQLNROqjCA+FPNhAc6jQq5YchGRkDbCpEEzZaFHNuUFSqRCfzHwjIyOcmdxQQqQlsiAfvSOzScLRqMjAieTTJaMAa2XhG4yNs4k9k++OVSr2MajIKwSKoVhLJtGggqzPp9I1GRhlmCn3F46FE12HQt8oyMjGacTJJ1SH6GNGnxB2v0+YjIyORjN+ySQzsf5RHY2aFfY+kZGQVsykyJWyQ4+/WJjskAh7sOH0jIyBbZ1I4mykAMxjSFDcTGoyMCJ1JA0frHSU7i0ZGQJqOv3cKDlyfKF1ZstBfEGPCMjINMxoAqNkBQAGW/X0iCZsZi+JrfeUZGQy2L4oHOzki1/WJDQZMLc/wBIyMjG2cooXLCgopYWPhBIpwTlfnGRkYzESzdnFn3cYHkS0g3fLT+4jIyOTNZ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324" name="Picture 12" descr="http://www.stonewritten.com/wp-content/uploads/2012/11/4horseman-470x2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5410200"/>
            <a:ext cx="1689100" cy="1447800"/>
          </a:xfrm>
          <a:prstGeom prst="rect">
            <a:avLst/>
          </a:prstGeom>
          <a:noFill/>
        </p:spPr>
      </p:pic>
      <p:pic>
        <p:nvPicPr>
          <p:cNvPr id="5122" name="Picture 2" descr="http://blogs.extension.org/militaryfamilies/files/2013/11/4-horsemen-Gottm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75" y="1066800"/>
            <a:ext cx="6938271" cy="579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53340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Healthy relationships</a:t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 according to the </a:t>
            </a:r>
            <a:r>
              <a:rPr lang="en-US" dirty="0" err="1" smtClean="0">
                <a:solidFill>
                  <a:srgbClr val="FFC000"/>
                </a:solidFill>
              </a:rPr>
              <a:t>gottman’s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2706" name="AutoShape 2" descr="https://encrypted-tbn3.gstatic.com/images?q=tbn:ANd9GcQRMFd7FkaDHQeqETIVj9j37Gx93RHBgdVxyeh0JZQJPblhWrHvwq1GzCj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4" name="Picture 2" descr="https://encrypted-tbn2.gstatic.com/images?q=tbn:ANd9GcRybXkohgkD39I7CX9_uNptWLhC9cpJW2bLa8r7BY9q1qorlOY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45996"/>
            <a:ext cx="4495800" cy="5812004"/>
          </a:xfrm>
          <a:prstGeom prst="rect">
            <a:avLst/>
          </a:prstGeom>
          <a:noFill/>
        </p:spPr>
      </p:pic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8612482"/>
              </p:ext>
            </p:extLst>
          </p:nvPr>
        </p:nvGraphicFramePr>
        <p:xfrm>
          <a:off x="4114800" y="2133600"/>
          <a:ext cx="5029200" cy="307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53340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God’s searching love in psalm 139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2706" name="AutoShape 2" descr="https://encrypted-tbn3.gstatic.com/images?q=tbn:ANd9GcQRMFd7FkaDHQeqETIVj9j37Gx93RHBgdVxyeh0JZQJPblhWrHvwq1GzCj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5575" y="1143000"/>
            <a:ext cx="898842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</a:t>
            </a:r>
            <a:r>
              <a:rPr lang="en-US" cap="small" dirty="0"/>
              <a:t>Lord</a:t>
            </a:r>
            <a:r>
              <a:rPr lang="en-US" dirty="0"/>
              <a:t>, you have searched me and known </a:t>
            </a:r>
            <a:r>
              <a:rPr lang="en-US" dirty="0" smtClean="0"/>
              <a:t>me!  </a:t>
            </a:r>
            <a:r>
              <a:rPr lang="en-US" baseline="30000" dirty="0" smtClean="0"/>
              <a:t>2</a:t>
            </a:r>
            <a:r>
              <a:rPr lang="en-US" baseline="30000" dirty="0"/>
              <a:t> </a:t>
            </a:r>
            <a:r>
              <a:rPr lang="en-US" dirty="0"/>
              <a:t>You know when I sit down and when I rise up</a:t>
            </a:r>
            <a:r>
              <a:rPr lang="en-US" dirty="0" smtClean="0"/>
              <a:t>; </a:t>
            </a:r>
            <a:r>
              <a:rPr lang="en-US" dirty="0"/>
              <a:t> you discern my thoughts from </a:t>
            </a:r>
            <a:r>
              <a:rPr lang="en-US" dirty="0" smtClean="0"/>
              <a:t>afar. </a:t>
            </a:r>
            <a:r>
              <a:rPr lang="en-US" baseline="30000" dirty="0" smtClean="0"/>
              <a:t>3</a:t>
            </a:r>
            <a:r>
              <a:rPr lang="en-US" baseline="30000" dirty="0"/>
              <a:t> </a:t>
            </a:r>
            <a:r>
              <a:rPr lang="en-US" dirty="0"/>
              <a:t>You search out my path and my lying </a:t>
            </a:r>
            <a:r>
              <a:rPr lang="en-US" dirty="0" smtClean="0"/>
              <a:t>down and </a:t>
            </a:r>
            <a:r>
              <a:rPr lang="en-US" dirty="0"/>
              <a:t>are acquainted with all my </a:t>
            </a:r>
            <a:r>
              <a:rPr lang="en-US" dirty="0" smtClean="0"/>
              <a:t>ways.  </a:t>
            </a:r>
            <a:r>
              <a:rPr lang="en-US" baseline="30000" dirty="0" smtClean="0"/>
              <a:t>4</a:t>
            </a:r>
            <a:r>
              <a:rPr lang="en-US" baseline="30000" dirty="0"/>
              <a:t> </a:t>
            </a:r>
            <a:r>
              <a:rPr lang="en-US" dirty="0"/>
              <a:t>Even before a word is on my </a:t>
            </a:r>
            <a:r>
              <a:rPr lang="en-US" dirty="0" smtClean="0"/>
              <a:t>tongue, </a:t>
            </a:r>
            <a:r>
              <a:rPr lang="en-US" dirty="0"/>
              <a:t> behold, O </a:t>
            </a:r>
            <a:r>
              <a:rPr lang="en-US" cap="small" dirty="0"/>
              <a:t>Lord</a:t>
            </a:r>
            <a:r>
              <a:rPr lang="en-US" dirty="0"/>
              <a:t>, you know it </a:t>
            </a:r>
            <a:r>
              <a:rPr lang="en-US" dirty="0" smtClean="0"/>
              <a:t>altogether. </a:t>
            </a:r>
            <a:r>
              <a:rPr lang="en-US" baseline="30000" dirty="0" smtClean="0"/>
              <a:t>5</a:t>
            </a:r>
            <a:r>
              <a:rPr lang="en-US" baseline="30000" dirty="0"/>
              <a:t> </a:t>
            </a:r>
            <a:r>
              <a:rPr lang="en-US" dirty="0"/>
              <a:t>You hem me in, behind and before</a:t>
            </a:r>
            <a:r>
              <a:rPr lang="en-US" dirty="0" smtClean="0"/>
              <a:t>,</a:t>
            </a:r>
            <a:r>
              <a:rPr lang="en-US" dirty="0"/>
              <a:t> and lay your hand upon </a:t>
            </a:r>
            <a:r>
              <a:rPr lang="en-US" dirty="0" smtClean="0"/>
              <a:t>me.  </a:t>
            </a:r>
            <a:r>
              <a:rPr lang="en-US" baseline="30000" dirty="0" smtClean="0"/>
              <a:t>6</a:t>
            </a:r>
            <a:r>
              <a:rPr lang="en-US" baseline="30000" dirty="0"/>
              <a:t> </a:t>
            </a:r>
            <a:r>
              <a:rPr lang="en-US" dirty="0"/>
              <a:t>Such knowledge is too wonderful for </a:t>
            </a:r>
            <a:r>
              <a:rPr lang="en-US" dirty="0" smtClean="0"/>
              <a:t>me; it </a:t>
            </a:r>
            <a:r>
              <a:rPr lang="en-US" dirty="0"/>
              <a:t>is high; I cannot attain </a:t>
            </a:r>
            <a:r>
              <a:rPr lang="en-US" dirty="0" smtClean="0"/>
              <a:t>it.  </a:t>
            </a:r>
            <a:r>
              <a:rPr lang="en-US" baseline="30000" dirty="0" smtClean="0"/>
              <a:t>7</a:t>
            </a:r>
            <a:r>
              <a:rPr lang="en-US" baseline="30000" dirty="0"/>
              <a:t> </a:t>
            </a:r>
            <a:r>
              <a:rPr lang="en-US" dirty="0"/>
              <a:t>Where shall I go from your </a:t>
            </a:r>
            <a:r>
              <a:rPr lang="en-US" dirty="0" smtClean="0"/>
              <a:t>Spirit?  Or </a:t>
            </a:r>
            <a:r>
              <a:rPr lang="en-US" dirty="0"/>
              <a:t>where shall I flee from your </a:t>
            </a:r>
            <a:r>
              <a:rPr lang="en-US" dirty="0" smtClean="0"/>
              <a:t>presence?  </a:t>
            </a:r>
            <a:r>
              <a:rPr lang="en-US" baseline="30000" dirty="0" smtClean="0"/>
              <a:t>8</a:t>
            </a:r>
            <a:r>
              <a:rPr lang="en-US" baseline="30000" dirty="0"/>
              <a:t> </a:t>
            </a:r>
            <a:r>
              <a:rPr lang="en-US" dirty="0"/>
              <a:t>If I ascend to heaven, you are there</a:t>
            </a:r>
            <a:r>
              <a:rPr lang="en-US" dirty="0" smtClean="0"/>
              <a:t>!</a:t>
            </a:r>
            <a:r>
              <a:rPr lang="en-US" dirty="0"/>
              <a:t> If I make my bed in </a:t>
            </a:r>
            <a:r>
              <a:rPr lang="en-US" dirty="0" err="1"/>
              <a:t>Sheol</a:t>
            </a:r>
            <a:r>
              <a:rPr lang="en-US" dirty="0"/>
              <a:t>, you are </a:t>
            </a:r>
            <a:r>
              <a:rPr lang="en-US" dirty="0" smtClean="0"/>
              <a:t>there!  </a:t>
            </a:r>
            <a:r>
              <a:rPr lang="en-US" baseline="30000" dirty="0" smtClean="0"/>
              <a:t>9</a:t>
            </a:r>
            <a:r>
              <a:rPr lang="en-US" baseline="30000" dirty="0"/>
              <a:t> </a:t>
            </a:r>
            <a:r>
              <a:rPr lang="en-US" dirty="0"/>
              <a:t>If I take the wings of the </a:t>
            </a:r>
            <a:r>
              <a:rPr lang="en-US" dirty="0" smtClean="0"/>
              <a:t>morning and </a:t>
            </a:r>
            <a:r>
              <a:rPr lang="en-US" dirty="0"/>
              <a:t>dwell in the uttermost parts of the </a:t>
            </a:r>
            <a:r>
              <a:rPr lang="en-US" dirty="0" smtClean="0"/>
              <a:t>sea,  </a:t>
            </a:r>
            <a:r>
              <a:rPr lang="en-US" baseline="30000" dirty="0" smtClean="0"/>
              <a:t>10</a:t>
            </a:r>
            <a:r>
              <a:rPr lang="en-US" baseline="30000" dirty="0"/>
              <a:t> </a:t>
            </a:r>
            <a:r>
              <a:rPr lang="en-US" dirty="0"/>
              <a:t>even there your hand shall lead </a:t>
            </a:r>
            <a:r>
              <a:rPr lang="en-US" dirty="0" smtClean="0"/>
              <a:t>me, and </a:t>
            </a:r>
            <a:r>
              <a:rPr lang="en-US" dirty="0"/>
              <a:t>your right hand shall hold </a:t>
            </a:r>
            <a:r>
              <a:rPr lang="en-US" dirty="0" smtClean="0"/>
              <a:t>me.  </a:t>
            </a:r>
            <a:r>
              <a:rPr lang="en-US" baseline="30000" dirty="0" smtClean="0"/>
              <a:t>11</a:t>
            </a:r>
            <a:r>
              <a:rPr lang="en-US" baseline="30000" dirty="0"/>
              <a:t> </a:t>
            </a:r>
            <a:r>
              <a:rPr lang="en-US" dirty="0"/>
              <a:t>If I say, “Surely the darkness shall cover me</a:t>
            </a:r>
            <a:r>
              <a:rPr lang="en-US" dirty="0" smtClean="0"/>
              <a:t>,</a:t>
            </a:r>
            <a:r>
              <a:rPr lang="en-US" dirty="0"/>
              <a:t> and the light about me be night</a:t>
            </a:r>
            <a:r>
              <a:rPr lang="en-US" dirty="0" smtClean="0"/>
              <a:t>,”  </a:t>
            </a:r>
            <a:r>
              <a:rPr lang="en-US" baseline="30000" dirty="0" smtClean="0"/>
              <a:t>12</a:t>
            </a:r>
            <a:r>
              <a:rPr lang="en-US" baseline="30000" dirty="0"/>
              <a:t> </a:t>
            </a:r>
            <a:r>
              <a:rPr lang="en-US" dirty="0"/>
              <a:t>even the darkness is not dark to you</a:t>
            </a:r>
            <a:r>
              <a:rPr lang="en-US" dirty="0" smtClean="0"/>
              <a:t>;</a:t>
            </a:r>
            <a:r>
              <a:rPr lang="en-US" dirty="0"/>
              <a:t> the night is bright as the </a:t>
            </a:r>
            <a:r>
              <a:rPr lang="en-US" dirty="0" smtClean="0"/>
              <a:t>day, for </a:t>
            </a:r>
            <a:r>
              <a:rPr lang="en-US" dirty="0"/>
              <a:t>darkness is as light with </a:t>
            </a:r>
            <a:r>
              <a:rPr lang="en-US" dirty="0" smtClean="0"/>
              <a:t>you.</a:t>
            </a:r>
            <a:r>
              <a:rPr lang="en-US" baseline="30000" dirty="0" smtClean="0"/>
              <a:t>13</a:t>
            </a:r>
            <a:r>
              <a:rPr lang="en-US" baseline="30000" dirty="0"/>
              <a:t> </a:t>
            </a:r>
            <a:r>
              <a:rPr lang="en-US" dirty="0"/>
              <a:t>For you formed my inward </a:t>
            </a:r>
            <a:r>
              <a:rPr lang="en-US" dirty="0" smtClean="0"/>
              <a:t>parts; you </a:t>
            </a:r>
            <a:r>
              <a:rPr lang="en-US" dirty="0"/>
              <a:t>knitted me together in my mother's </a:t>
            </a:r>
            <a:r>
              <a:rPr lang="en-US" dirty="0" smtClean="0"/>
              <a:t>womb.  </a:t>
            </a:r>
            <a:r>
              <a:rPr lang="en-US" baseline="30000" dirty="0" smtClean="0"/>
              <a:t>14</a:t>
            </a:r>
            <a:r>
              <a:rPr lang="en-US" baseline="30000" dirty="0"/>
              <a:t> </a:t>
            </a:r>
            <a:r>
              <a:rPr lang="en-US" dirty="0"/>
              <a:t>I praise you, for I am fearfully and wonderfully </a:t>
            </a:r>
            <a:r>
              <a:rPr lang="en-US" dirty="0" smtClean="0"/>
              <a:t>made.</a:t>
            </a:r>
            <a:r>
              <a:rPr lang="en-US" baseline="30000" dirty="0"/>
              <a:t> </a:t>
            </a:r>
            <a:r>
              <a:rPr lang="en-US" dirty="0" smtClean="0"/>
              <a:t> Wonderful </a:t>
            </a:r>
            <a:r>
              <a:rPr lang="en-US" dirty="0"/>
              <a:t>are your works</a:t>
            </a:r>
            <a:r>
              <a:rPr lang="en-US" dirty="0" smtClean="0"/>
              <a:t>; </a:t>
            </a:r>
            <a:r>
              <a:rPr lang="en-US" dirty="0"/>
              <a:t> my soul knows it very </a:t>
            </a:r>
            <a:r>
              <a:rPr lang="en-US" dirty="0" smtClean="0"/>
              <a:t>well.  </a:t>
            </a:r>
            <a:r>
              <a:rPr lang="en-US" baseline="30000" dirty="0" smtClean="0"/>
              <a:t>15</a:t>
            </a:r>
            <a:r>
              <a:rPr lang="en-US" baseline="30000" dirty="0"/>
              <a:t> </a:t>
            </a:r>
            <a:r>
              <a:rPr lang="en-US" dirty="0"/>
              <a:t>My frame was not hidden from </a:t>
            </a:r>
            <a:r>
              <a:rPr lang="en-US" dirty="0" smtClean="0"/>
              <a:t>you, when </a:t>
            </a:r>
            <a:r>
              <a:rPr lang="en-US" dirty="0"/>
              <a:t>I was being made in </a:t>
            </a:r>
            <a:r>
              <a:rPr lang="en-US" dirty="0" smtClean="0"/>
              <a:t>secret, intricately </a:t>
            </a:r>
            <a:r>
              <a:rPr lang="en-US" dirty="0"/>
              <a:t>woven in the depths of the </a:t>
            </a:r>
            <a:r>
              <a:rPr lang="en-US" dirty="0" smtClean="0"/>
              <a:t>earth.  </a:t>
            </a:r>
            <a:r>
              <a:rPr lang="en-US" baseline="30000" dirty="0" smtClean="0"/>
              <a:t>16</a:t>
            </a:r>
            <a:r>
              <a:rPr lang="en-US" baseline="30000" dirty="0"/>
              <a:t> </a:t>
            </a:r>
            <a:r>
              <a:rPr lang="en-US" dirty="0"/>
              <a:t>Your eyes saw my unformed </a:t>
            </a:r>
            <a:r>
              <a:rPr lang="en-US" dirty="0" smtClean="0"/>
              <a:t>substance; in </a:t>
            </a:r>
            <a:r>
              <a:rPr lang="en-US" dirty="0"/>
              <a:t>your book were written, every one of </a:t>
            </a:r>
            <a:r>
              <a:rPr lang="en-US" dirty="0" smtClean="0"/>
              <a:t>them, the </a:t>
            </a:r>
            <a:r>
              <a:rPr lang="en-US" dirty="0"/>
              <a:t>days that were formed for </a:t>
            </a:r>
            <a:r>
              <a:rPr lang="en-US" dirty="0" smtClean="0"/>
              <a:t>me, when </a:t>
            </a:r>
            <a:r>
              <a:rPr lang="en-US" dirty="0"/>
              <a:t>as yet there was none of </a:t>
            </a:r>
            <a:r>
              <a:rPr lang="en-US" dirty="0" smtClean="0"/>
              <a:t>them.  </a:t>
            </a:r>
            <a:r>
              <a:rPr lang="en-US" baseline="30000" dirty="0" smtClean="0"/>
              <a:t>17</a:t>
            </a:r>
            <a:r>
              <a:rPr lang="en-US" baseline="30000" dirty="0"/>
              <a:t> </a:t>
            </a:r>
            <a:r>
              <a:rPr lang="en-US" dirty="0"/>
              <a:t>How precious to me are your thoughts, O God</a:t>
            </a:r>
            <a:r>
              <a:rPr lang="en-US" dirty="0" smtClean="0"/>
              <a:t>! </a:t>
            </a:r>
            <a:r>
              <a:rPr lang="en-US" dirty="0"/>
              <a:t> How vast is the sum of </a:t>
            </a:r>
            <a:r>
              <a:rPr lang="en-US" dirty="0" smtClean="0"/>
              <a:t>them!  </a:t>
            </a:r>
            <a:r>
              <a:rPr lang="en-US" baseline="30000" dirty="0" smtClean="0"/>
              <a:t>18</a:t>
            </a:r>
            <a:r>
              <a:rPr lang="en-US" baseline="30000" dirty="0"/>
              <a:t> </a:t>
            </a:r>
            <a:r>
              <a:rPr lang="en-US" dirty="0"/>
              <a:t>If I would count them, they are more than the </a:t>
            </a:r>
            <a:r>
              <a:rPr lang="en-US" dirty="0" smtClean="0"/>
              <a:t>sand</a:t>
            </a:r>
            <a:r>
              <a:rPr lang="en-US" dirty="0"/>
              <a:t>.  I awake, and I am still with </a:t>
            </a:r>
            <a:r>
              <a:rPr lang="en-US" dirty="0" smtClean="0"/>
              <a:t>you….</a:t>
            </a:r>
            <a:r>
              <a:rPr lang="en-US" baseline="30000" dirty="0" smtClean="0"/>
              <a:t>23</a:t>
            </a:r>
            <a:r>
              <a:rPr lang="en-US" baseline="30000" dirty="0"/>
              <a:t> </a:t>
            </a:r>
            <a:r>
              <a:rPr lang="en-US" dirty="0"/>
              <a:t>Search me, O God, and know my </a:t>
            </a:r>
            <a:r>
              <a:rPr lang="en-US" dirty="0" smtClean="0"/>
              <a:t>heart!  Try </a:t>
            </a:r>
            <a:r>
              <a:rPr lang="en-US" dirty="0"/>
              <a:t>me and know my </a:t>
            </a:r>
            <a:r>
              <a:rPr lang="en-US" dirty="0" smtClean="0"/>
              <a:t>thoughts!  </a:t>
            </a:r>
            <a:r>
              <a:rPr lang="en-US" baseline="30000" dirty="0" smtClean="0"/>
              <a:t>24</a:t>
            </a:r>
            <a:r>
              <a:rPr lang="en-US" baseline="30000" dirty="0"/>
              <a:t> </a:t>
            </a:r>
            <a:r>
              <a:rPr lang="en-US" dirty="0"/>
              <a:t>And see if there be any grievous way in </a:t>
            </a:r>
            <a:r>
              <a:rPr lang="en-US" dirty="0" smtClean="0"/>
              <a:t>me, and </a:t>
            </a:r>
            <a:r>
              <a:rPr lang="en-US" dirty="0"/>
              <a:t>lead me in the way everlasting</a:t>
            </a:r>
            <a:r>
              <a:rPr lang="en-US" dirty="0" smtClean="0"/>
              <a:t>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6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Disarming the 4 horsemen: 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The marital antidote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2706" name="AutoShape 2" descr="https://encrypted-tbn3.gstatic.com/images?q=tbn:ANd9GcQRMFd7FkaDHQeqETIVj9j37Gx93RHBgdVxyeh0JZQJPblhWrHvwq1GzCj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9700" name="Picture 4" descr="http://www.picturebookprofessor.com/wp-content/uploads/2014/07/gottmans-four-horsem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524000"/>
            <a:ext cx="7576457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chemeClr val="accent5"/>
                </a:solidFill>
              </a:rPr>
              <a:t>Experiential exercise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72706" name="AutoShape 2" descr="https://encrypted-tbn3.gstatic.com/images?q=tbn:ANd9GcQRMFd7FkaDHQeqETIVj9j37Gx93RHBgdVxyeh0JZQJPblhWrHvwq1GzCj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600200"/>
            <a:ext cx="8153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0070C0"/>
                </a:solidFill>
                <a:latin typeface="Bradley Hand ITC" pitchFamily="66" charset="0"/>
              </a:rPr>
              <a:t>CREATING A WISH LIST:</a:t>
            </a:r>
          </a:p>
          <a:p>
            <a:pPr algn="ctr"/>
            <a:r>
              <a:rPr lang="en-US" sz="4400" dirty="0" smtClean="0">
                <a:solidFill>
                  <a:srgbClr val="0070C0"/>
                </a:solidFill>
                <a:latin typeface="Bradley Hand ITC" pitchFamily="66" charset="0"/>
              </a:rPr>
              <a:t>Practice being the speaker </a:t>
            </a:r>
          </a:p>
          <a:p>
            <a:pPr algn="ctr"/>
            <a:r>
              <a:rPr lang="en-US" sz="4400" dirty="0" smtClean="0">
                <a:solidFill>
                  <a:srgbClr val="0070C0"/>
                </a:solidFill>
                <a:latin typeface="Bradley Hand ITC" pitchFamily="66" charset="0"/>
              </a:rPr>
              <a:t>and the listener</a:t>
            </a:r>
            <a:endParaRPr lang="en-US" sz="4400" dirty="0">
              <a:solidFill>
                <a:srgbClr val="0070C0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5206</TotalTime>
  <Words>238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PowerPoint Presentation</vt:lpstr>
      <vt:lpstr>Take a moment to stop &amp; think</vt:lpstr>
      <vt:lpstr>A theology of marriage</vt:lpstr>
      <vt:lpstr>“the love lab”</vt:lpstr>
      <vt:lpstr>Relationships in Trouble</vt:lpstr>
      <vt:lpstr>Healthy relationships  according to the gottman’s</vt:lpstr>
      <vt:lpstr>God’s searching love in psalm 139</vt:lpstr>
      <vt:lpstr>Disarming the 4 horsemen:  The marital antidote</vt:lpstr>
      <vt:lpstr>Experiential exercise</vt:lpstr>
    </vt:vector>
  </TitlesOfParts>
  <Company>Geneva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jximpell</dc:creator>
  <cp:lastModifiedBy>Jonathan Impellizzeri</cp:lastModifiedBy>
  <cp:revision>75</cp:revision>
  <dcterms:created xsi:type="dcterms:W3CDTF">2013-12-20T15:58:53Z</dcterms:created>
  <dcterms:modified xsi:type="dcterms:W3CDTF">2015-08-06T23:10:29Z</dcterms:modified>
</cp:coreProperties>
</file>